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4"/>
  </p:sldMasterIdLst>
  <p:notesMasterIdLst>
    <p:notesMasterId r:id="rId31"/>
  </p:notesMasterIdLst>
  <p:sldIdLst>
    <p:sldId id="256" r:id="rId5"/>
    <p:sldId id="264" r:id="rId6"/>
    <p:sldId id="257" r:id="rId7"/>
    <p:sldId id="258" r:id="rId8"/>
    <p:sldId id="259" r:id="rId9"/>
    <p:sldId id="263" r:id="rId10"/>
    <p:sldId id="265" r:id="rId11"/>
    <p:sldId id="268" r:id="rId12"/>
    <p:sldId id="278" r:id="rId13"/>
    <p:sldId id="279" r:id="rId14"/>
    <p:sldId id="261" r:id="rId15"/>
    <p:sldId id="262" r:id="rId16"/>
    <p:sldId id="266" r:id="rId17"/>
    <p:sldId id="267" r:id="rId18"/>
    <p:sldId id="285" r:id="rId19"/>
    <p:sldId id="286" r:id="rId20"/>
    <p:sldId id="272" r:id="rId21"/>
    <p:sldId id="283" r:id="rId22"/>
    <p:sldId id="276" r:id="rId23"/>
    <p:sldId id="277" r:id="rId24"/>
    <p:sldId id="271" r:id="rId25"/>
    <p:sldId id="280" r:id="rId26"/>
    <p:sldId id="281" r:id="rId27"/>
    <p:sldId id="282" r:id="rId28"/>
    <p:sldId id="284" r:id="rId29"/>
    <p:sldId id="270" r:id="rId30"/>
  </p:sldIdLst>
  <p:sldSz cx="6858000" cy="9906000" type="A4"/>
  <p:notesSz cx="6888163" cy="100187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35" roundtripDataSignature="AMtx7mgrMAs2FnklklswJzZyuWaEpe2cE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33DD87-D549-9CE4-3D95-AE6051D8707D}" v="34" dt="2024-09-03T07:41:24.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4" d="100"/>
          <a:sy n="54" d="100"/>
        </p:scale>
        <p:origin x="267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customschemas.google.com/relationships/presentationmetadata" Target="metadata"/><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84871" cy="502676"/>
          </a:xfrm>
          <a:prstGeom prst="rect">
            <a:avLst/>
          </a:prstGeom>
          <a:noFill/>
          <a:ln>
            <a:noFill/>
          </a:ln>
        </p:spPr>
        <p:txBody>
          <a:bodyPr spcFirstLastPara="1" wrap="square" lIns="96591" tIns="48282" rIns="96591" bIns="48282" anchor="t" anchorCtr="0">
            <a:noAutofit/>
          </a:bodyPr>
          <a:lstStyle>
            <a:lvl1pPr marR="0" lvl="0" algn="l"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01698" y="0"/>
            <a:ext cx="2984871" cy="502676"/>
          </a:xfrm>
          <a:prstGeom prst="rect">
            <a:avLst/>
          </a:prstGeom>
          <a:noFill/>
          <a:ln>
            <a:noFill/>
          </a:ln>
        </p:spPr>
        <p:txBody>
          <a:bodyPr spcFirstLastPara="1" wrap="square" lIns="96591" tIns="48282" rIns="96591" bIns="48282" anchor="t" anchorCtr="0">
            <a:noAutofit/>
          </a:bodyPr>
          <a:lstStyle>
            <a:lvl1pPr marR="0" lvl="0" algn="r"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8817" y="4821506"/>
            <a:ext cx="5510530" cy="3944868"/>
          </a:xfrm>
          <a:prstGeom prst="rect">
            <a:avLst/>
          </a:prstGeom>
          <a:noFill/>
          <a:ln>
            <a:noFill/>
          </a:ln>
        </p:spPr>
        <p:txBody>
          <a:bodyPr spcFirstLastPara="1" wrap="square" lIns="96591" tIns="48282" rIns="96591" bIns="48282"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516039"/>
            <a:ext cx="2984871" cy="502674"/>
          </a:xfrm>
          <a:prstGeom prst="rect">
            <a:avLst/>
          </a:prstGeom>
          <a:noFill/>
          <a:ln>
            <a:noFill/>
          </a:ln>
        </p:spPr>
        <p:txBody>
          <a:bodyPr spcFirstLastPara="1" wrap="square" lIns="96591" tIns="48282" rIns="96591" bIns="48282" anchor="b" anchorCtr="0">
            <a:noAutofit/>
          </a:bodyPr>
          <a:lstStyle>
            <a:lvl1pPr marR="0" lvl="0" algn="l"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01698" y="9516039"/>
            <a:ext cx="2984871" cy="502674"/>
          </a:xfrm>
          <a:prstGeom prst="rect">
            <a:avLst/>
          </a:prstGeom>
          <a:noFill/>
          <a:ln>
            <a:noFill/>
          </a:ln>
        </p:spPr>
        <p:txBody>
          <a:bodyPr spcFirstLastPara="1" wrap="square" lIns="96591" tIns="48282" rIns="96591" bIns="48282" anchor="b" anchorCtr="0">
            <a:noAutofit/>
          </a:bodyPr>
          <a:lstStyle/>
          <a:p>
            <a:pPr algn="r"/>
            <a:fld id="{00000000-1234-1234-1234-123412341234}" type="slidenum">
              <a:rPr lang="en-GB" sz="1300" smtClean="0">
                <a:solidFill>
                  <a:schemeClr val="dk1"/>
                </a:solidFill>
                <a:latin typeface="Calibri"/>
                <a:ea typeface="Calibri"/>
                <a:cs typeface="Calibri"/>
                <a:sym typeface="Calibri"/>
              </a:rPr>
              <a:pPr algn="r"/>
              <a:t>‹#›</a:t>
            </a:fld>
            <a:endParaRPr lang="en-GB" sz="13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r>
              <a:rPr lang="en-GB"/>
              <a:t>Skip through</a:t>
            </a:r>
            <a:r>
              <a:rPr lang="en-GB" baseline="0"/>
              <a:t> and discuss teacher roles.</a:t>
            </a:r>
            <a:endParaRPr/>
          </a:p>
        </p:txBody>
      </p:sp>
      <p:sp>
        <p:nvSpPr>
          <p:cNvPr id="86" name="Google Shape;86;p1: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2: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endParaRPr/>
          </a:p>
        </p:txBody>
      </p:sp>
      <p:sp>
        <p:nvSpPr>
          <p:cNvPr id="102" name="Google Shape;102;p2: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3: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endParaRPr/>
          </a:p>
        </p:txBody>
      </p:sp>
      <p:sp>
        <p:nvSpPr>
          <p:cNvPr id="115" name="Google Shape;115;p3: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endParaRPr/>
          </a:p>
        </p:txBody>
      </p:sp>
      <p:sp>
        <p:nvSpPr>
          <p:cNvPr id="137" name="Google Shape;137;p4: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endParaRPr/>
          </a:p>
        </p:txBody>
      </p:sp>
      <p:sp>
        <p:nvSpPr>
          <p:cNvPr id="137" name="Google Shape;137;p4: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418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Bring</a:t>
            </a:r>
            <a:r>
              <a:rPr lang="en-GB" baseline="0"/>
              <a:t> me evidence of concerns </a:t>
            </a:r>
            <a:endParaRPr lang="en-GB"/>
          </a:p>
        </p:txBody>
      </p:sp>
      <p:sp>
        <p:nvSpPr>
          <p:cNvPr id="4" name="Slide Number Placeholder 3"/>
          <p:cNvSpPr>
            <a:spLocks noGrp="1"/>
          </p:cNvSpPr>
          <p:nvPr>
            <p:ph type="sldNum" idx="10"/>
          </p:nvPr>
        </p:nvSpPr>
        <p:spPr/>
        <p:txBody>
          <a:bodyPr/>
          <a:lstStyle/>
          <a:p>
            <a:pPr algn="r"/>
            <a:fld id="{00000000-1234-1234-1234-123412341234}" type="slidenum">
              <a:rPr lang="en-GB" sz="1300" smtClean="0">
                <a:solidFill>
                  <a:schemeClr val="dk1"/>
                </a:solidFill>
                <a:latin typeface="Calibri"/>
                <a:ea typeface="Calibri"/>
                <a:cs typeface="Calibri"/>
                <a:sym typeface="Calibri"/>
              </a:rPr>
              <a:pPr algn="r"/>
              <a:t>8</a:t>
            </a:fld>
            <a:endParaRPr lang="en-GB" sz="13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27966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6: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endParaRPr/>
          </a:p>
        </p:txBody>
      </p:sp>
      <p:sp>
        <p:nvSpPr>
          <p:cNvPr id="161" name="Google Shape;161;p6: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88817" y="4821506"/>
            <a:ext cx="5510530" cy="3944868"/>
          </a:xfrm>
          <a:prstGeom prst="rect">
            <a:avLst/>
          </a:prstGeom>
        </p:spPr>
        <p:txBody>
          <a:bodyPr spcFirstLastPara="1" wrap="square" lIns="96591" tIns="48282" rIns="96591" bIns="48282" anchor="t" anchorCtr="0">
            <a:noAutofit/>
          </a:bodyPr>
          <a:lstStyle/>
          <a:p>
            <a:pPr marL="0" indent="0"/>
            <a:endParaRPr/>
          </a:p>
        </p:txBody>
      </p:sp>
      <p:sp>
        <p:nvSpPr>
          <p:cNvPr id="172" name="Google Shape;172;p7:notes"/>
          <p:cNvSpPr>
            <a:spLocks noGrp="1" noRot="1" noChangeAspect="1"/>
          </p:cNvSpPr>
          <p:nvPr>
            <p:ph type="sldImg" idx="2"/>
          </p:nvPr>
        </p:nvSpPr>
        <p:spPr>
          <a:xfrm>
            <a:off x="2274888" y="1252538"/>
            <a:ext cx="2338387" cy="33813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idx="10"/>
          </p:nvPr>
        </p:nvSpPr>
        <p:spPr/>
        <p:txBody>
          <a:bodyPr/>
          <a:lstStyle/>
          <a:p>
            <a:pPr algn="r"/>
            <a:fld id="{00000000-1234-1234-1234-123412341234}" type="slidenum">
              <a:rPr lang="en-GB" sz="1300" smtClean="0">
                <a:solidFill>
                  <a:schemeClr val="dk1"/>
                </a:solidFill>
                <a:latin typeface="Calibri"/>
                <a:ea typeface="Calibri"/>
                <a:cs typeface="Calibri"/>
                <a:sym typeface="Calibri"/>
              </a:rPr>
              <a:pPr algn="r"/>
              <a:t>17</a:t>
            </a:fld>
            <a:endParaRPr lang="en-GB" sz="13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85322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514350" y="1621191"/>
            <a:ext cx="5829300" cy="344875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857250" y="5202944"/>
            <a:ext cx="5143500" cy="2391656"/>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18" name="Google Shape;18;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13"/>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3"/>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34" name="Google Shape;34;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14"/>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14"/>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0" name="Google Shape;40;p14"/>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1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15"/>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5"/>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7" name="Google Shape;47;p15"/>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 name="Google Shape;48;p15"/>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9" name="Google Shape;49;p15"/>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0" name="Google Shape;50;p1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1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16"/>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1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7"/>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7"/>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61" name="Google Shape;61;p17"/>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2" name="Google Shape;62;p1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8"/>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8"/>
          <p:cNvSpPr>
            <a:spLocks noGrp="1"/>
          </p:cNvSpPr>
          <p:nvPr>
            <p:ph type="pic" idx="2"/>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l" rtl="0">
              <a:lnSpc>
                <a:spcPct val="90000"/>
              </a:lnSpc>
              <a:spcBef>
                <a:spcPts val="375"/>
              </a:spcBef>
              <a:spcAft>
                <a:spcPts val="0"/>
              </a:spcAft>
              <a:buClr>
                <a:schemeClr val="dk1"/>
              </a:buClr>
              <a:buSzPts val="2100"/>
              <a:buFont typeface="Arial"/>
              <a:buNone/>
              <a:defRPr sz="2100" b="0" i="0" u="none" strike="noStrike" cap="none">
                <a:solidFill>
                  <a:schemeClr val="dk1"/>
                </a:solidFill>
                <a:latin typeface="Calibri"/>
                <a:ea typeface="Calibri"/>
                <a:cs typeface="Calibri"/>
                <a:sym typeface="Calibri"/>
              </a:defRPr>
            </a:lvl2pPr>
            <a:lvl3pPr marR="0" lvl="2" algn="l" rtl="0">
              <a:lnSpc>
                <a:spcPct val="90000"/>
              </a:lnSpc>
              <a:spcBef>
                <a:spcPts val="375"/>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4pPr>
            <a:lvl5pPr marR="0" lvl="4"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5pPr>
            <a:lvl6pPr marR="0" lvl="5"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68" name="Google Shape;68;p18"/>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9" name="Google Shape;69;p1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9"/>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9"/>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 name="Google Shape;75;p1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0"/>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2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motional.io/"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p:nvPr/>
        </p:nvSpPr>
        <p:spPr>
          <a:xfrm>
            <a:off x="743734" y="638425"/>
            <a:ext cx="6409765" cy="461624"/>
          </a:xfrm>
          <a:prstGeom prst="rect">
            <a:avLst/>
          </a:prstGeom>
          <a:noFill/>
          <a:ln>
            <a:noFill/>
          </a:ln>
        </p:spPr>
        <p:txBody>
          <a:bodyPr spcFirstLastPara="1" wrap="square" lIns="91425" tIns="45700" rIns="91425" bIns="45700" anchor="t" anchorCtr="0">
            <a:spAutoFit/>
          </a:bodyPr>
          <a:lstStyle/>
          <a:p>
            <a:r>
              <a:rPr lang="en-GB" sz="2400" b="1" u="sng">
                <a:solidFill>
                  <a:srgbClr val="002060"/>
                </a:solidFill>
              </a:rPr>
              <a:t>SEND at The King’s C of E Primary </a:t>
            </a:r>
            <a:endParaRPr lang="en-GB" sz="2400" u="sng">
              <a:solidFill>
                <a:srgbClr val="002060"/>
              </a:solidFill>
            </a:endParaRPr>
          </a:p>
        </p:txBody>
      </p:sp>
      <p:sp>
        <p:nvSpPr>
          <p:cNvPr id="92" name="Google Shape;92;p1"/>
          <p:cNvSpPr/>
          <p:nvPr/>
        </p:nvSpPr>
        <p:spPr>
          <a:xfrm>
            <a:off x="422031" y="7076632"/>
            <a:ext cx="5990492" cy="13849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100" b="0" i="0" u="none" strike="noStrike" cap="none" dirty="0">
                <a:solidFill>
                  <a:schemeClr val="bg1"/>
                </a:solidFill>
                <a:latin typeface="Gill Sans MT" panose="020B0502020104020203" pitchFamily="34" charset="0"/>
                <a:ea typeface="Calibri"/>
                <a:cs typeface="Calibri"/>
                <a:sym typeface="Calibri"/>
              </a:rPr>
              <a:t>STAFF HANDBOOK</a:t>
            </a:r>
          </a:p>
          <a:p>
            <a:pPr marL="0" marR="0" lvl="0" indent="0" algn="ctr" rtl="0">
              <a:spcBef>
                <a:spcPts val="0"/>
              </a:spcBef>
              <a:spcAft>
                <a:spcPts val="0"/>
              </a:spcAft>
              <a:buNone/>
            </a:pPr>
            <a:r>
              <a:rPr lang="en-GB" sz="2100" b="0" i="0" u="none" strike="noStrike" cap="none" dirty="0">
                <a:solidFill>
                  <a:schemeClr val="bg1"/>
                </a:solidFill>
                <a:latin typeface="Gill Sans MT" panose="020B0502020104020203" pitchFamily="34" charset="0"/>
                <a:ea typeface="Calibri"/>
                <a:cs typeface="Calibri"/>
                <a:sym typeface="Calibri"/>
              </a:rPr>
              <a:t>KEY GUIDANCE AND INFORMATION FOR ALL STAFF</a:t>
            </a:r>
          </a:p>
          <a:p>
            <a:pPr marL="0" marR="0" lvl="0" indent="0" algn="ctr" rtl="0">
              <a:spcBef>
                <a:spcPts val="0"/>
              </a:spcBef>
              <a:spcAft>
                <a:spcPts val="0"/>
              </a:spcAft>
              <a:buNone/>
            </a:pPr>
            <a:r>
              <a:rPr lang="en-GB" sz="2100" dirty="0">
                <a:solidFill>
                  <a:schemeClr val="bg1"/>
                </a:solidFill>
                <a:latin typeface="Gill Sans MT"/>
                <a:cs typeface="Calibri"/>
                <a:sym typeface="Calibri"/>
              </a:rPr>
              <a:t>2024-2025</a:t>
            </a:r>
            <a:endParaRPr>
              <a:solidFill>
                <a:schemeClr val="bg1"/>
              </a:solidFill>
              <a:latin typeface="Gill Sans MT" panose="020B0502020104020203" pitchFamily="34" charset="0"/>
            </a:endParaRPr>
          </a:p>
        </p:txBody>
      </p:sp>
      <p:sp>
        <p:nvSpPr>
          <p:cNvPr id="96" name="Google Shape;96;p1"/>
          <p:cNvSpPr/>
          <p:nvPr/>
        </p:nvSpPr>
        <p:spPr>
          <a:xfrm>
            <a:off x="931354" y="1207784"/>
            <a:ext cx="4818133" cy="33851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600" b="0" i="0" strike="noStrike" cap="none">
                <a:solidFill>
                  <a:srgbClr val="002060"/>
                </a:solidFill>
                <a:latin typeface="Gill Sans MT" panose="020B0502020104020203" pitchFamily="34" charset="0"/>
                <a:ea typeface="Calibri"/>
                <a:cs typeface="Calibri"/>
                <a:sym typeface="Calibri"/>
              </a:rPr>
              <a:t>AND THE SUPPORT FOR DISADVANTAGED PUPILS</a:t>
            </a:r>
            <a:endParaRPr sz="1200">
              <a:solidFill>
                <a:srgbClr val="002060"/>
              </a:solidFill>
              <a:latin typeface="Gill Sans MT" panose="020B0502020104020203" pitchFamily="34" charset="0"/>
            </a:endParaRPr>
          </a:p>
        </p:txBody>
      </p:sp>
      <p:pic>
        <p:nvPicPr>
          <p:cNvPr id="11" name="Picture 2" descr="Sarah-Living-Well-Together_DA_R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8866" y="1654033"/>
            <a:ext cx="3763108" cy="4652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a:t>
            </a:fld>
            <a:endParaRPr lang="en-GB"/>
          </a:p>
        </p:txBody>
      </p:sp>
      <p:pic>
        <p:nvPicPr>
          <p:cNvPr id="11" name="Picture 10" descr="image002.jpg@01D6A3C8"/>
          <p:cNvPicPr/>
          <p:nvPr/>
        </p:nvPicPr>
        <p:blipFill>
          <a:blip r:embed="rId2">
            <a:extLst>
              <a:ext uri="{28A0092B-C50C-407E-A947-70E740481C1C}">
                <a14:useLocalDpi xmlns:a14="http://schemas.microsoft.com/office/drawing/2010/main" val="0"/>
              </a:ext>
            </a:extLst>
          </a:blip>
          <a:srcRect/>
          <a:stretch>
            <a:fillRect/>
          </a:stretch>
        </p:blipFill>
        <p:spPr bwMode="auto">
          <a:xfrm>
            <a:off x="208085" y="253879"/>
            <a:ext cx="533400" cy="676275"/>
          </a:xfrm>
          <a:prstGeom prst="rect">
            <a:avLst/>
          </a:prstGeom>
          <a:noFill/>
        </p:spPr>
      </p:pic>
      <p:pic>
        <p:nvPicPr>
          <p:cNvPr id="12" name="Picture 11" descr="image002.jpg@01D6A3C8"/>
          <p:cNvPicPr/>
          <p:nvPr/>
        </p:nvPicPr>
        <p:blipFill>
          <a:blip r:embed="rId2">
            <a:extLst>
              <a:ext uri="{28A0092B-C50C-407E-A947-70E740481C1C}">
                <a14:useLocalDpi xmlns:a14="http://schemas.microsoft.com/office/drawing/2010/main" val="0"/>
              </a:ext>
            </a:extLst>
          </a:blip>
          <a:srcRect/>
          <a:stretch>
            <a:fillRect/>
          </a:stretch>
        </p:blipFill>
        <p:spPr bwMode="auto">
          <a:xfrm>
            <a:off x="6119813" y="253879"/>
            <a:ext cx="533400" cy="676275"/>
          </a:xfrm>
          <a:prstGeom prst="rect">
            <a:avLst/>
          </a:prstGeom>
          <a:noFill/>
        </p:spPr>
      </p:pic>
      <p:sp>
        <p:nvSpPr>
          <p:cNvPr id="7" name="Rectangle 6"/>
          <p:cNvSpPr/>
          <p:nvPr/>
        </p:nvSpPr>
        <p:spPr>
          <a:xfrm>
            <a:off x="1625294" y="789553"/>
            <a:ext cx="3429000" cy="1990288"/>
          </a:xfrm>
          <a:prstGeom prst="rect">
            <a:avLst/>
          </a:prstGeom>
        </p:spPr>
        <p:txBody>
          <a:bodyPr>
            <a:spAutoFit/>
          </a:bodyPr>
          <a:lstStyle/>
          <a:p>
            <a:pPr marL="125095" marR="88900" indent="-6350" algn="ctr" fontAlgn="base">
              <a:lnSpc>
                <a:spcPts val="1950"/>
              </a:lnSpc>
              <a:spcAft>
                <a:spcPts val="25"/>
              </a:spcAft>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Living Well Together</a:t>
            </a: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25095" marR="88900" indent="-6350" algn="ctr" fontAlgn="base">
              <a:lnSpc>
                <a:spcPts val="1950"/>
              </a:lnSpc>
              <a:spcAft>
                <a:spcPts val="25"/>
              </a:spcAft>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a:t>
            </a:r>
          </a:p>
          <a:p>
            <a:pPr marL="125095" marR="88900" indent="-6350" algn="ctr" fontAlgn="base">
              <a:lnSpc>
                <a:spcPts val="1785"/>
              </a:lnSpc>
              <a:spcAft>
                <a:spcPts val="25"/>
              </a:spcAft>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Vision Statement</a:t>
            </a: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25095" marR="88900" indent="-6350" algn="ctr" fontAlgn="base">
              <a:lnSpc>
                <a:spcPts val="1785"/>
              </a:lnSpc>
              <a:spcAft>
                <a:spcPts val="25"/>
              </a:spcAft>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Growing confident and aspirational children who believe in themselves and contribute positively to their community and the wider world.</a:t>
            </a:r>
          </a:p>
          <a:p>
            <a:pPr marL="125095" marR="88900" indent="-6350" algn="ctr" fontAlgn="base">
              <a:lnSpc>
                <a:spcPts val="1785"/>
              </a:lnSpc>
              <a:spcAft>
                <a:spcPts val="25"/>
              </a:spcAft>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a:t>
            </a:r>
          </a:p>
        </p:txBody>
      </p:sp>
      <p:sp>
        <p:nvSpPr>
          <p:cNvPr id="10" name="Rectangle 9"/>
          <p:cNvSpPr/>
          <p:nvPr/>
        </p:nvSpPr>
        <p:spPr>
          <a:xfrm>
            <a:off x="293077" y="2560839"/>
            <a:ext cx="6093435" cy="2437911"/>
          </a:xfrm>
          <a:prstGeom prst="rect">
            <a:avLst/>
          </a:prstGeom>
        </p:spPr>
        <p:txBody>
          <a:bodyPr wrap="square">
            <a:spAutoFit/>
          </a:bodyPr>
          <a:lstStyle/>
          <a:p>
            <a:pPr marL="125095" marR="88900" indent="-6350" algn="ctr" fontAlgn="t">
              <a:lnSpc>
                <a:spcPct val="103000"/>
              </a:lnSpc>
              <a:spcAft>
                <a:spcPts val="25"/>
              </a:spcAft>
            </a:pPr>
            <a:r>
              <a:rPr lang="en-GB" sz="1600" b="1">
                <a:solidFill>
                  <a:srgbClr val="002060"/>
                </a:solidFill>
                <a:latin typeface="Tahoma" panose="020B0604030504040204" pitchFamily="34" charset="0"/>
                <a:ea typeface="Times New Roman" panose="02020603050405020304" pitchFamily="18" charset="0"/>
              </a:rPr>
              <a:t>Mission</a:t>
            </a:r>
            <a:endParaRPr lang="en-GB" sz="105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 </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Our Mission is to ensure that:</a:t>
            </a:r>
            <a:endParaRPr lang="en-GB" sz="1200">
              <a:latin typeface="Calibri" panose="020F0502020204030204" pitchFamily="34" charset="0"/>
              <a:ea typeface="Calibri" panose="020F0502020204030204" pitchFamily="34" charset="0"/>
            </a:endParaRPr>
          </a:p>
          <a:p>
            <a:pPr marL="342900" marR="88900" lvl="0" indent="-342900" algn="ctr" fontAlgn="t">
              <a:lnSpc>
                <a:spcPct val="103000"/>
              </a:lnSpc>
              <a:buSzPts val="1000"/>
              <a:buFont typeface="Symbol" panose="05050102010706020507" pitchFamily="18" charset="2"/>
              <a:buChar char=""/>
              <a:tabLst>
                <a:tab pos="457200" algn="l"/>
              </a:tabLst>
            </a:pPr>
            <a:r>
              <a:rPr lang="en-GB" sz="1200">
                <a:solidFill>
                  <a:srgbClr val="002060"/>
                </a:solidFill>
                <a:latin typeface="Tahoma" panose="020B0604030504040204" pitchFamily="34" charset="0"/>
                <a:ea typeface="Times New Roman" panose="02020603050405020304" pitchFamily="18" charset="0"/>
              </a:rPr>
              <a:t>All children develop the </a:t>
            </a:r>
            <a:r>
              <a:rPr lang="en-GB" sz="1200" b="1">
                <a:solidFill>
                  <a:srgbClr val="002060"/>
                </a:solidFill>
                <a:latin typeface="Tahoma" panose="020B0604030504040204" pitchFamily="34" charset="0"/>
                <a:ea typeface="Times New Roman" panose="02020603050405020304" pitchFamily="18" charset="0"/>
              </a:rPr>
              <a:t>knowledge, skills and character</a:t>
            </a:r>
            <a:r>
              <a:rPr lang="en-GB" sz="1200">
                <a:solidFill>
                  <a:srgbClr val="002060"/>
                </a:solidFill>
                <a:latin typeface="Tahoma" panose="020B0604030504040204" pitchFamily="34" charset="0"/>
                <a:ea typeface="Times New Roman" panose="02020603050405020304" pitchFamily="18" charset="0"/>
              </a:rPr>
              <a:t> to live happy, healthy and successful lives</a:t>
            </a:r>
            <a:endParaRPr lang="en-GB" sz="1200">
              <a:latin typeface="Calibri" panose="020F0502020204030204" pitchFamily="34" charset="0"/>
              <a:ea typeface="Calibri" panose="020F0502020204030204" pitchFamily="34" charset="0"/>
            </a:endParaRPr>
          </a:p>
          <a:p>
            <a:pPr marL="342900" marR="88900" lvl="0" indent="-342900" algn="ctr" fontAlgn="t">
              <a:lnSpc>
                <a:spcPct val="103000"/>
              </a:lnSpc>
              <a:buSzPts val="1000"/>
              <a:buFont typeface="Symbol" panose="05050102010706020507" pitchFamily="18" charset="2"/>
              <a:buChar char=""/>
              <a:tabLst>
                <a:tab pos="457200" algn="l"/>
              </a:tabLst>
            </a:pPr>
            <a:r>
              <a:rPr lang="en-GB" sz="1200">
                <a:solidFill>
                  <a:srgbClr val="002060"/>
                </a:solidFill>
                <a:latin typeface="Tahoma" panose="020B0604030504040204" pitchFamily="34" charset="0"/>
                <a:ea typeface="Times New Roman" panose="02020603050405020304" pitchFamily="18" charset="0"/>
              </a:rPr>
              <a:t>All children are respected and treated with </a:t>
            </a:r>
            <a:r>
              <a:rPr lang="en-GB" sz="1200" b="1">
                <a:solidFill>
                  <a:srgbClr val="002060"/>
                </a:solidFill>
                <a:latin typeface="Tahoma" panose="020B0604030504040204" pitchFamily="34" charset="0"/>
                <a:ea typeface="Times New Roman" panose="02020603050405020304" pitchFamily="18" charset="0"/>
              </a:rPr>
              <a:t>equity</a:t>
            </a:r>
            <a:endParaRPr lang="en-GB" sz="1200">
              <a:latin typeface="Calibri" panose="020F0502020204030204" pitchFamily="34" charset="0"/>
              <a:ea typeface="Calibri" panose="020F0502020204030204" pitchFamily="34" charset="0"/>
            </a:endParaRPr>
          </a:p>
          <a:p>
            <a:pPr marL="342900" marR="88900" lvl="0" indent="-342900" algn="ctr" fontAlgn="t">
              <a:lnSpc>
                <a:spcPct val="103000"/>
              </a:lnSpc>
              <a:buSzPts val="1000"/>
              <a:buFont typeface="Symbol" panose="05050102010706020507" pitchFamily="18" charset="2"/>
              <a:buChar char=""/>
              <a:tabLst>
                <a:tab pos="457200" algn="l"/>
              </a:tabLst>
            </a:pPr>
            <a:r>
              <a:rPr lang="en-GB" sz="1200">
                <a:solidFill>
                  <a:srgbClr val="002060"/>
                </a:solidFill>
                <a:latin typeface="Tahoma" panose="020B0604030504040204" pitchFamily="34" charset="0"/>
                <a:ea typeface="Times New Roman" panose="02020603050405020304" pitchFamily="18" charset="0"/>
              </a:rPr>
              <a:t>All children are taught to be </a:t>
            </a:r>
            <a:r>
              <a:rPr lang="en-GB" sz="1200" b="1">
                <a:solidFill>
                  <a:srgbClr val="002060"/>
                </a:solidFill>
                <a:latin typeface="Tahoma" panose="020B0604030504040204" pitchFamily="34" charset="0"/>
                <a:ea typeface="Times New Roman" panose="02020603050405020304" pitchFamily="18" charset="0"/>
              </a:rPr>
              <a:t>resilient</a:t>
            </a:r>
            <a:r>
              <a:rPr lang="en-GB" sz="1200">
                <a:solidFill>
                  <a:srgbClr val="002060"/>
                </a:solidFill>
                <a:latin typeface="Tahoma" panose="020B0604030504040204" pitchFamily="34" charset="0"/>
                <a:ea typeface="Times New Roman" panose="02020603050405020304" pitchFamily="18" charset="0"/>
              </a:rPr>
              <a:t> and </a:t>
            </a:r>
            <a:r>
              <a:rPr lang="en-GB" sz="1200" b="1">
                <a:solidFill>
                  <a:srgbClr val="002060"/>
                </a:solidFill>
                <a:latin typeface="Tahoma" panose="020B0604030504040204" pitchFamily="34" charset="0"/>
                <a:ea typeface="Times New Roman" panose="02020603050405020304" pitchFamily="18" charset="0"/>
              </a:rPr>
              <a:t>aspirational</a:t>
            </a:r>
            <a:r>
              <a:rPr lang="en-GB" sz="1200">
                <a:solidFill>
                  <a:srgbClr val="002060"/>
                </a:solidFill>
                <a:latin typeface="Tahoma" panose="020B0604030504040204" pitchFamily="34" charset="0"/>
                <a:ea typeface="Times New Roman" panose="02020603050405020304" pitchFamily="18" charset="0"/>
              </a:rPr>
              <a:t>, encouraging them all to achieve their full potential</a:t>
            </a:r>
            <a:endParaRPr lang="en-GB" sz="1200">
              <a:latin typeface="Calibri" panose="020F0502020204030204" pitchFamily="34" charset="0"/>
              <a:ea typeface="Calibri" panose="020F0502020204030204" pitchFamily="34" charset="0"/>
            </a:endParaRPr>
          </a:p>
          <a:p>
            <a:pPr marL="342900" marR="88900" lvl="0" indent="-342900" algn="ctr" fontAlgn="t">
              <a:lnSpc>
                <a:spcPct val="103000"/>
              </a:lnSpc>
              <a:buSzPts val="1000"/>
              <a:buFont typeface="Symbol" panose="05050102010706020507" pitchFamily="18" charset="2"/>
              <a:buChar char=""/>
              <a:tabLst>
                <a:tab pos="457200" algn="l"/>
              </a:tabLst>
            </a:pPr>
            <a:r>
              <a:rPr lang="en-GB" sz="1200">
                <a:solidFill>
                  <a:srgbClr val="002060"/>
                </a:solidFill>
                <a:latin typeface="Tahoma" panose="020B0604030504040204" pitchFamily="34" charset="0"/>
                <a:ea typeface="Times New Roman" panose="02020603050405020304" pitchFamily="18" charset="0"/>
              </a:rPr>
              <a:t>All children know that they have a positive role to play in the world and that their contributions are valued in the </a:t>
            </a:r>
            <a:r>
              <a:rPr lang="en-GB" sz="1200" b="1">
                <a:solidFill>
                  <a:srgbClr val="002060"/>
                </a:solidFill>
                <a:latin typeface="Tahoma" panose="020B0604030504040204" pitchFamily="34" charset="0"/>
                <a:ea typeface="Times New Roman" panose="02020603050405020304" pitchFamily="18" charset="0"/>
              </a:rPr>
              <a:t>community</a:t>
            </a:r>
            <a:endParaRPr lang="en-GB" sz="1200">
              <a:latin typeface="Calibri" panose="020F0502020204030204" pitchFamily="34" charset="0"/>
              <a:ea typeface="Calibri" panose="020F0502020204030204" pitchFamily="34" charset="0"/>
            </a:endParaRPr>
          </a:p>
          <a:p>
            <a:pPr marL="342900" marR="88900" lvl="0" indent="-342900" algn="ctr" fontAlgn="t">
              <a:lnSpc>
                <a:spcPct val="103000"/>
              </a:lnSpc>
              <a:buSzPts val="1000"/>
              <a:buFont typeface="Symbol" panose="05050102010706020507" pitchFamily="18" charset="2"/>
              <a:buChar char=""/>
              <a:tabLst>
                <a:tab pos="457200" algn="l"/>
              </a:tabLst>
            </a:pPr>
            <a:r>
              <a:rPr lang="en-GB" sz="1200">
                <a:solidFill>
                  <a:srgbClr val="002060"/>
                </a:solidFill>
                <a:latin typeface="Tahoma" panose="020B0604030504040204" pitchFamily="34" charset="0"/>
                <a:ea typeface="Times New Roman" panose="02020603050405020304" pitchFamily="18" charset="0"/>
              </a:rPr>
              <a:t>All children are encouraged in their </a:t>
            </a:r>
            <a:r>
              <a:rPr lang="en-GB" sz="1200" b="1">
                <a:solidFill>
                  <a:srgbClr val="002060"/>
                </a:solidFill>
                <a:latin typeface="Tahoma" panose="020B0604030504040204" pitchFamily="34" charset="0"/>
                <a:ea typeface="Times New Roman" panose="02020603050405020304" pitchFamily="18" charset="0"/>
              </a:rPr>
              <a:t>personal, moral and spiritual</a:t>
            </a:r>
            <a:r>
              <a:rPr lang="en-GB" sz="1200">
                <a:solidFill>
                  <a:srgbClr val="002060"/>
                </a:solidFill>
                <a:latin typeface="Tahoma" panose="020B0604030504040204" pitchFamily="34" charset="0"/>
                <a:ea typeface="Times New Roman" panose="02020603050405020304" pitchFamily="18" charset="0"/>
              </a:rPr>
              <a:t> development within a Christian framework.</a:t>
            </a:r>
            <a:endParaRPr lang="en-GB" sz="1200">
              <a:latin typeface="Calibri" panose="020F0502020204030204" pitchFamily="34" charset="0"/>
              <a:ea typeface="Calibri" panose="020F0502020204030204" pitchFamily="34" charset="0"/>
            </a:endParaRPr>
          </a:p>
        </p:txBody>
      </p:sp>
      <p:sp>
        <p:nvSpPr>
          <p:cNvPr id="13" name="Rectangle 12"/>
          <p:cNvSpPr/>
          <p:nvPr/>
        </p:nvSpPr>
        <p:spPr>
          <a:xfrm>
            <a:off x="293077" y="5347884"/>
            <a:ext cx="6236677" cy="2374496"/>
          </a:xfrm>
          <a:prstGeom prst="rect">
            <a:avLst/>
          </a:prstGeom>
        </p:spPr>
        <p:txBody>
          <a:bodyPr wrap="square">
            <a:spAutoFit/>
          </a:bodyPr>
          <a:lstStyle/>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Our Core Values</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 </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Kindness</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Learning respectfully alongside each other, helping each other to grow through our acts of kindness.</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i="1">
                <a:solidFill>
                  <a:srgbClr val="002060"/>
                </a:solidFill>
                <a:latin typeface="Tahoma" panose="020B0604030504040204" pitchFamily="34" charset="0"/>
                <a:ea typeface="Times New Roman" panose="02020603050405020304" pitchFamily="18" charset="0"/>
              </a:rPr>
              <a:t>“Do for other people the same things you want them to do for you.”</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Matthew 7 v 12</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 </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Friendship</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United as a family we bring light to our community and the wider world.</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i="1">
                <a:solidFill>
                  <a:srgbClr val="002060"/>
                </a:solidFill>
                <a:latin typeface="Tahoma" panose="020B0604030504040204" pitchFamily="34" charset="0"/>
                <a:ea typeface="Times New Roman" panose="02020603050405020304" pitchFamily="18" charset="0"/>
              </a:rPr>
              <a:t>“A sweet friendship refreshes the soul.”</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Proverbs 27 v 9</a:t>
            </a:r>
            <a:endParaRPr lang="en-GB" sz="1200">
              <a:latin typeface="Calibri" panose="020F0502020204030204" pitchFamily="34" charset="0"/>
              <a:ea typeface="Calibri" panose="020F0502020204030204" pitchFamily="34" charset="0"/>
            </a:endParaRPr>
          </a:p>
        </p:txBody>
      </p:sp>
      <p:sp>
        <p:nvSpPr>
          <p:cNvPr id="14" name="Rectangle 13"/>
          <p:cNvSpPr/>
          <p:nvPr/>
        </p:nvSpPr>
        <p:spPr>
          <a:xfrm>
            <a:off x="1696915" y="7927752"/>
            <a:ext cx="3429000" cy="2507289"/>
          </a:xfrm>
          <a:prstGeom prst="rect">
            <a:avLst/>
          </a:prstGeom>
        </p:spPr>
        <p:txBody>
          <a:bodyPr>
            <a:spAutoFit/>
          </a:bodyPr>
          <a:lstStyle/>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Faith</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a:solidFill>
                  <a:srgbClr val="002060"/>
                </a:solidFill>
                <a:latin typeface="Tahoma" panose="020B0604030504040204" pitchFamily="34" charset="0"/>
                <a:ea typeface="Times New Roman" panose="02020603050405020304" pitchFamily="18" charset="0"/>
              </a:rPr>
              <a:t>Aspiring to learn with courage and faith, believing in God, ourselves and each other so that we can live life in all its fullness</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i="1">
                <a:solidFill>
                  <a:srgbClr val="002060"/>
                </a:solidFill>
                <a:latin typeface="Tahoma" panose="020B0604030504040204" pitchFamily="34" charset="0"/>
                <a:ea typeface="Times New Roman" panose="02020603050405020304" pitchFamily="18" charset="0"/>
              </a:rPr>
              <a:t>“Faith can move mountains”.</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b="1">
                <a:solidFill>
                  <a:srgbClr val="002060"/>
                </a:solidFill>
                <a:latin typeface="Tahoma" panose="020B0604030504040204" pitchFamily="34" charset="0"/>
                <a:ea typeface="Times New Roman" panose="02020603050405020304" pitchFamily="18" charset="0"/>
              </a:rPr>
              <a:t>Matthew 17 v 20</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sz="1200" b="1">
                <a:latin typeface="Calibri" panose="020F0502020204030204" pitchFamily="34" charset="0"/>
                <a:ea typeface="Times New Roman" panose="02020603050405020304" pitchFamily="18" charset="0"/>
                <a:cs typeface="Calibri" panose="020F0502020204030204" pitchFamily="34" charset="0"/>
              </a:rPr>
              <a:t> </a:t>
            </a:r>
            <a:endParaRPr lang="en-GB" sz="1200">
              <a:latin typeface="Calibri" panose="020F0502020204030204" pitchFamily="34" charset="0"/>
              <a:ea typeface="Calibri" panose="020F0502020204030204" pitchFamily="34" charset="0"/>
            </a:endParaRPr>
          </a:p>
          <a:p>
            <a:pPr marL="125095" marR="88900" indent="-6350" algn="ctr" fontAlgn="t">
              <a:lnSpc>
                <a:spcPct val="103000"/>
              </a:lnSpc>
              <a:spcAft>
                <a:spcPts val="25"/>
              </a:spcAft>
            </a:pPr>
            <a:r>
              <a:rPr lang="en-GB" b="1">
                <a:latin typeface="Bradley Hand ITC" panose="03070402050302030203" pitchFamily="66" charset="0"/>
                <a:ea typeface="Calibri" panose="020F0502020204030204" pitchFamily="34" charset="0"/>
              </a:rPr>
              <a:t> </a:t>
            </a:r>
            <a:endParaRPr lang="en-GB" sz="1050">
              <a:latin typeface="Calibri" panose="020F0502020204030204" pitchFamily="34" charset="0"/>
              <a:ea typeface="Calibri" panose="020F0502020204030204" pitchFamily="34" charset="0"/>
            </a:endParaRPr>
          </a:p>
          <a:p>
            <a:pPr marL="125095" marR="88900" indent="-6350" algn="ctr"/>
            <a:r>
              <a:rPr lang="en-GB">
                <a:latin typeface="Calibri" panose="020F0502020204030204" pitchFamily="34" charset="0"/>
                <a:ea typeface="Times New Roman" panose="02020603050405020304" pitchFamily="18" charset="0"/>
                <a:cs typeface="Calibri" panose="020F0502020204030204" pitchFamily="34" charset="0"/>
              </a:rPr>
              <a:t> </a:t>
            </a:r>
            <a:endParaRPr lang="en-GB" sz="1050">
              <a:latin typeface="Calibri" panose="020F0502020204030204" pitchFamily="34" charset="0"/>
              <a:ea typeface="Calibri" panose="020F0502020204030204" pitchFamily="34" charset="0"/>
            </a:endParaRPr>
          </a:p>
          <a:p>
            <a:pPr marL="125095" marR="88900" indent="-6350" algn="ctr"/>
            <a:r>
              <a:rPr lang="en-GB">
                <a:latin typeface="Calibri" panose="020F0502020204030204" pitchFamily="34" charset="0"/>
                <a:ea typeface="Calibri" panose="020F0502020204030204" pitchFamily="34" charset="0"/>
                <a:cs typeface="Calibri" panose="020F0502020204030204" pitchFamily="34" charset="0"/>
              </a:rPr>
              <a:t> </a:t>
            </a:r>
            <a:endParaRPr lang="en-GB" sz="1050">
              <a:latin typeface="Calibri" panose="020F0502020204030204" pitchFamily="34" charset="0"/>
              <a:ea typeface="Calibri" panose="020F0502020204030204" pitchFamily="34" charset="0"/>
            </a:endParaRPr>
          </a:p>
          <a:p>
            <a:pPr marL="125095" marR="88900" indent="-6350" algn="ctr"/>
            <a:r>
              <a:rPr lang="en-GB">
                <a:latin typeface="Calibri" panose="020F0502020204030204" pitchFamily="34" charset="0"/>
                <a:ea typeface="Calibri" panose="020F0502020204030204" pitchFamily="34" charset="0"/>
                <a:cs typeface="Calibri" panose="020F0502020204030204" pitchFamily="34" charset="0"/>
              </a:rPr>
              <a:t> </a:t>
            </a:r>
            <a:endParaRPr lang="en-GB" sz="1050">
              <a:latin typeface="Calibri" panose="020F0502020204030204" pitchFamily="34" charset="0"/>
              <a:ea typeface="Calibri" panose="020F0502020204030204" pitchFamily="34" charset="0"/>
            </a:endParaRPr>
          </a:p>
          <a:p>
            <a:pPr marL="125095" marR="88900" indent="-6350" algn="ctr"/>
            <a:r>
              <a:rPr lang="en-GB">
                <a:latin typeface="Calibri" panose="020F0502020204030204" pitchFamily="34" charset="0"/>
                <a:ea typeface="Calibri" panose="020F0502020204030204" pitchFamily="34" charset="0"/>
                <a:cs typeface="Calibri" panose="020F0502020204030204" pitchFamily="34" charset="0"/>
              </a:rPr>
              <a:t> </a:t>
            </a:r>
            <a:endParaRPr lang="en-GB" sz="105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093334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p:nvPr/>
        </p:nvSpPr>
        <p:spPr>
          <a:xfrm>
            <a:off x="484455" y="2031181"/>
            <a:ext cx="5939129" cy="6586378"/>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endParaRPr/>
          </a:p>
          <a:p>
            <a:pPr lvl="0" algn="r"/>
            <a:r>
              <a:rPr lang="en-GB" sz="3600">
                <a:solidFill>
                  <a:schemeClr val="bg1"/>
                </a:solidFill>
                <a:latin typeface="Gill Sans MT" panose="020B0502020104020203" pitchFamily="34" charset="0"/>
              </a:rPr>
              <a:t>Create a positive and supportive environment for all pupils without exception</a:t>
            </a:r>
            <a:endParaRPr sz="4800" b="1" i="0" u="none" strike="noStrike" cap="none">
              <a:solidFill>
                <a:schemeClr val="bg1"/>
              </a:solidFill>
              <a:latin typeface="Gill Sans MT" panose="020B0502020104020203" pitchFamily="34" charset="0"/>
              <a:ea typeface="Calibri"/>
              <a:cs typeface="Calibri"/>
              <a:sym typeface="Calibri"/>
            </a:endParaRPr>
          </a:p>
          <a:p>
            <a:pPr marL="0" marR="0" lvl="0" indent="0" algn="just" rtl="0">
              <a:spcBef>
                <a:spcPts val="0"/>
              </a:spcBef>
              <a:spcAft>
                <a:spcPts val="0"/>
              </a:spcAft>
              <a:buNone/>
            </a:pPr>
            <a:endParaRPr lang="en-GB" sz="2000" b="0" i="1" u="none" strike="noStrike" cap="none">
              <a:solidFill>
                <a:srgbClr val="002060"/>
              </a:solidFill>
              <a:latin typeface="Tahoma" panose="020B0604030504040204" pitchFamily="34" charset="0"/>
              <a:ea typeface="Tahoma" panose="020B0604030504040204" pitchFamily="34" charset="0"/>
              <a:cs typeface="Tahoma" panose="020B0604030504040204" pitchFamily="34" charset="0"/>
              <a:sym typeface="Calibri"/>
            </a:endParaRPr>
          </a:p>
          <a:p>
            <a:pPr algn="just"/>
            <a:r>
              <a:rPr lang="en-GB" sz="2000" i="1">
                <a:solidFill>
                  <a:srgbClr val="002060"/>
                </a:solidFill>
                <a:latin typeface="Tahoma" panose="020B0604030504040204" pitchFamily="34" charset="0"/>
                <a:ea typeface="Tahoma" panose="020B0604030504040204" pitchFamily="34" charset="0"/>
                <a:cs typeface="Tahoma" panose="020B0604030504040204" pitchFamily="34" charset="0"/>
              </a:rPr>
              <a:t>The King’s Church of England Academy is inclusive and fully committed to ensuring that all students achieve their best. The academy endeavours to provide a range of support to meet the needs of every individual. Students at The King’s Church of England Academy receive support to overcome difficulties they may have due their special educational needs and disabilities along with challenge to ensure they achieve their very best in all aspects of their development. The academy promotes an inclusive ethos where students are aware of the diverse needs of others in the community.</a:t>
            </a:r>
          </a:p>
          <a:p>
            <a:pPr marL="0" marR="0" lvl="0" indent="0" algn="just" rtl="0">
              <a:spcBef>
                <a:spcPts val="0"/>
              </a:spcBef>
              <a:spcAft>
                <a:spcPts val="0"/>
              </a:spcAft>
              <a:buNone/>
            </a:pPr>
            <a:endParaRPr sz="2000" b="1" i="1" u="none" strike="noStrike" cap="none">
              <a:solidFill>
                <a:srgbClr val="002060"/>
              </a:solidFill>
              <a:latin typeface="Tahoma" panose="020B0604030504040204" pitchFamily="34" charset="0"/>
              <a:ea typeface="Tahoma" panose="020B0604030504040204" pitchFamily="34" charset="0"/>
              <a:cs typeface="Tahoma" panose="020B0604030504040204" pitchFamily="34" charset="0"/>
              <a:sym typeface="Calibri"/>
            </a:endParaRPr>
          </a:p>
        </p:txBody>
      </p:sp>
      <p:sp>
        <p:nvSpPr>
          <p:cNvPr id="105" name="Google Shape;105;p2"/>
          <p:cNvSpPr txBox="1"/>
          <p:nvPr/>
        </p:nvSpPr>
        <p:spPr>
          <a:xfrm>
            <a:off x="-781173" y="327766"/>
            <a:ext cx="7204757" cy="830956"/>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4800" b="0" i="0" u="sng" strike="noStrike" cap="none">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CURRICULUM OFFER </a:t>
            </a:r>
            <a:endParaRPr sz="1200" u="sng">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7" name="Google Shape;107;p2"/>
          <p:cNvSpPr txBox="1"/>
          <p:nvPr/>
        </p:nvSpPr>
        <p:spPr>
          <a:xfrm>
            <a:off x="-41565" y="1172556"/>
            <a:ext cx="753037" cy="22159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3800" b="1" i="0" u="none" strike="noStrike" cap="none">
                <a:solidFill>
                  <a:schemeClr val="bg1"/>
                </a:solidFill>
                <a:sym typeface="Arial"/>
              </a:rPr>
              <a:t>“</a:t>
            </a:r>
            <a:endParaRPr>
              <a:solidFill>
                <a:schemeClr val="bg1"/>
              </a:solidFill>
            </a:endParaRPr>
          </a:p>
        </p:txBody>
      </p:sp>
      <p:sp>
        <p:nvSpPr>
          <p:cNvPr id="108" name="Google Shape;108;p2"/>
          <p:cNvSpPr txBox="1"/>
          <p:nvPr/>
        </p:nvSpPr>
        <p:spPr>
          <a:xfrm rot="10800000">
            <a:off x="6104963" y="7339946"/>
            <a:ext cx="753037" cy="22159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3800" b="1">
                <a:solidFill>
                  <a:schemeClr val="bg1"/>
                </a:solidFill>
                <a:sym typeface="Arial"/>
              </a:rPr>
              <a:t>“</a:t>
            </a:r>
            <a:endParaRPr>
              <a:solidFill>
                <a:schemeClr val="bg1"/>
              </a:solidFill>
            </a:endParaRPr>
          </a:p>
        </p:txBody>
      </p:sp>
      <p:sp>
        <p:nvSpPr>
          <p:cNvPr id="109" name="Google Shape;109;p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GB" sz="1800">
                <a:solidFill>
                  <a:schemeClr val="lt1"/>
                </a:solidFill>
              </a:rPr>
              <a:t>01</a:t>
            </a:r>
            <a:endParaRPr/>
          </a:p>
        </p:txBody>
      </p:sp>
      <p:sp>
        <p:nvSpPr>
          <p:cNvPr id="110" name="Google Shape;110;p2"/>
          <p:cNvSpPr/>
          <p:nvPr/>
        </p:nvSpPr>
        <p:spPr>
          <a:xfrm>
            <a:off x="966618" y="1147480"/>
            <a:ext cx="4390462"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OUR MORAL COMPASS AND INTENT </a:t>
            </a:r>
            <a:endParaRPr>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Shape 116"/>
        <p:cNvGrpSpPr/>
        <p:nvPr/>
      </p:nvGrpSpPr>
      <p:grpSpPr>
        <a:xfrm>
          <a:off x="0" y="0"/>
          <a:ext cx="0" cy="0"/>
          <a:chOff x="0" y="0"/>
          <a:chExt cx="0" cy="0"/>
        </a:xfrm>
      </p:grpSpPr>
      <p:sp>
        <p:nvSpPr>
          <p:cNvPr id="117" name="Google Shape;117;p3"/>
          <p:cNvSpPr/>
          <p:nvPr/>
        </p:nvSpPr>
        <p:spPr>
          <a:xfrm>
            <a:off x="2324474" y="4281343"/>
            <a:ext cx="4558295" cy="52629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i="1">
              <a:solidFill>
                <a:schemeClr val="dk1"/>
              </a:solidFill>
              <a:latin typeface="Calibri"/>
              <a:ea typeface="Calibri"/>
              <a:cs typeface="Calibri"/>
              <a:sym typeface="Calibri"/>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rgbClr val="002060"/>
                </a:solidFill>
                <a:latin typeface="Tahoma"/>
                <a:ea typeface="Tahoma"/>
                <a:cs typeface="Tahoma"/>
                <a:sym typeface="Calibri"/>
              </a:rPr>
              <a:t>We have</a:t>
            </a:r>
            <a:r>
              <a:rPr lang="en-GB" sz="1800" dirty="0">
                <a:solidFill>
                  <a:schemeClr val="tx1"/>
                </a:solidFill>
                <a:latin typeface="Tahoma"/>
                <a:ea typeface="Tahoma"/>
                <a:cs typeface="Tahoma"/>
                <a:sym typeface="Calibri"/>
              </a:rPr>
              <a:t> 60 </a:t>
            </a:r>
            <a:r>
              <a:rPr lang="en-GB" sz="1800" dirty="0">
                <a:solidFill>
                  <a:srgbClr val="002060"/>
                </a:solidFill>
                <a:latin typeface="Tahoma"/>
                <a:ea typeface="Tahoma"/>
                <a:cs typeface="Tahoma"/>
                <a:sym typeface="Calibri"/>
              </a:rPr>
              <a:t>students with SEND. This will change throughout the year and you will be updated termly</a:t>
            </a:r>
            <a:r>
              <a:rPr lang="en-GB" sz="1800" dirty="0">
                <a:solidFill>
                  <a:schemeClr val="tx1"/>
                </a:solidFill>
                <a:latin typeface="Tahoma"/>
                <a:ea typeface="Tahoma"/>
                <a:cs typeface="Tahoma"/>
                <a:sym typeface="Calibri"/>
              </a:rPr>
              <a:t>.</a:t>
            </a:r>
            <a:endParaRPr sz="1800" dirty="0">
              <a:solidFill>
                <a:schemeClr val="tx1"/>
              </a:solidFill>
              <a:latin typeface="Tahoma"/>
              <a:ea typeface="Tahoma"/>
              <a:cs typeface="Tahoma"/>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rgbClr val="002060"/>
                </a:solidFill>
                <a:latin typeface="Tahoma"/>
                <a:ea typeface="Tahoma"/>
                <a:cs typeface="Tahoma"/>
                <a:sym typeface="Calibri"/>
              </a:rPr>
              <a:t>This equates to </a:t>
            </a:r>
            <a:r>
              <a:rPr lang="en-GB" sz="1800" dirty="0">
                <a:solidFill>
                  <a:schemeClr val="bg1"/>
                </a:solidFill>
                <a:latin typeface="Tahoma"/>
                <a:ea typeface="Tahoma"/>
                <a:cs typeface="Tahoma"/>
                <a:sym typeface="Calibri"/>
              </a:rPr>
              <a:t>27% </a:t>
            </a:r>
            <a:r>
              <a:rPr lang="en-GB" sz="1800" dirty="0">
                <a:solidFill>
                  <a:schemeClr val="tx1"/>
                </a:solidFill>
                <a:latin typeface="Tahoma"/>
                <a:ea typeface="Tahoma"/>
                <a:cs typeface="Tahoma"/>
                <a:sym typeface="Calibri"/>
              </a:rPr>
              <a:t>of </a:t>
            </a:r>
            <a:r>
              <a:rPr lang="en-GB" sz="1800" dirty="0">
                <a:solidFill>
                  <a:srgbClr val="002060"/>
                </a:solidFill>
                <a:latin typeface="Tahoma"/>
                <a:ea typeface="Tahoma"/>
                <a:cs typeface="Tahoma"/>
                <a:sym typeface="Calibri"/>
              </a:rPr>
              <a:t>our school population</a:t>
            </a:r>
            <a:r>
              <a:rPr lang="en-GB" sz="1800" dirty="0">
                <a:solidFill>
                  <a:schemeClr val="tx1"/>
                </a:solidFill>
                <a:latin typeface="Tahoma"/>
                <a:ea typeface="Tahoma"/>
                <a:cs typeface="Tahoma"/>
                <a:sym typeface="Calibri"/>
              </a:rPr>
              <a:t> </a:t>
            </a:r>
            <a:r>
              <a:rPr lang="en-GB" sz="1800" dirty="0">
                <a:solidFill>
                  <a:schemeClr val="bg1"/>
                </a:solidFill>
                <a:latin typeface="Tahoma"/>
                <a:ea typeface="Tahoma"/>
                <a:cs typeface="Tahoma"/>
                <a:sym typeface="Calibri"/>
              </a:rPr>
              <a:t>(224 at present on roll)</a:t>
            </a:r>
            <a:endParaRPr sz="1800" dirty="0">
              <a:solidFill>
                <a:schemeClr val="bg1"/>
              </a:solidFill>
              <a:latin typeface="Tahoma"/>
              <a:ea typeface="Tahoma"/>
              <a:cs typeface="Tahoma"/>
            </a:endParaRPr>
          </a:p>
          <a:p>
            <a:pPr marL="0" marR="0" lvl="0" indent="0" algn="l" rtl="0">
              <a:spcBef>
                <a:spcPts val="0"/>
              </a:spcBef>
              <a:spcAft>
                <a:spcPts val="0"/>
              </a:spcAft>
              <a:buNone/>
            </a:pPr>
            <a:endParaRPr sz="1800">
              <a:solidFill>
                <a:schemeClr val="lt1"/>
              </a:solidFill>
              <a:latin typeface="Tahoma" panose="020B0604030504040204" pitchFamily="34" charset="0"/>
              <a:ea typeface="Tahoma" panose="020B0604030504040204" pitchFamily="34" charset="0"/>
              <a:cs typeface="Tahoma" panose="020B0604030504040204" pitchFamily="34" charset="0"/>
              <a:sym typeface="Calibri"/>
            </a:endParaRPr>
          </a:p>
          <a:p>
            <a:pPr marL="0" marR="0" lvl="0" indent="0" algn="l" rtl="0">
              <a:spcBef>
                <a:spcPts val="0"/>
              </a:spcBef>
              <a:spcAft>
                <a:spcPts val="0"/>
              </a:spcAft>
              <a:buNone/>
            </a:pPr>
            <a:endParaRPr lang="en-GB" sz="2000">
              <a:solidFill>
                <a:schemeClr val="lt1"/>
              </a:solidFill>
              <a:latin typeface="Gill Sans MT" panose="020B0502020104020203" pitchFamily="34" charset="0"/>
              <a:ea typeface="Calibri"/>
              <a:cs typeface="Calibri"/>
              <a:sym typeface="Calibri"/>
            </a:endParaRPr>
          </a:p>
          <a:p>
            <a:r>
              <a:rPr lang="en-GB" sz="1800" dirty="0">
                <a:solidFill>
                  <a:srgbClr val="002060"/>
                </a:solidFill>
                <a:latin typeface="Tahoma"/>
                <a:ea typeface="Tahoma"/>
                <a:cs typeface="Tahoma"/>
                <a:sym typeface="Calibri"/>
              </a:rPr>
              <a:t>There are</a:t>
            </a:r>
            <a:r>
              <a:rPr lang="en-GB" sz="1800" dirty="0">
                <a:solidFill>
                  <a:schemeClr val="tx1"/>
                </a:solidFill>
                <a:latin typeface="Tahoma"/>
                <a:ea typeface="Tahoma"/>
                <a:cs typeface="Tahoma"/>
                <a:sym typeface="Calibri"/>
              </a:rPr>
              <a:t> 13</a:t>
            </a:r>
            <a:r>
              <a:rPr lang="en-GB" sz="1800" dirty="0">
                <a:solidFill>
                  <a:schemeClr val="bg1"/>
                </a:solidFill>
                <a:latin typeface="Tahoma"/>
                <a:ea typeface="Tahoma"/>
                <a:cs typeface="Tahoma"/>
                <a:sym typeface="Calibri"/>
              </a:rPr>
              <a:t> </a:t>
            </a:r>
            <a:r>
              <a:rPr lang="en-GB" sz="1800" dirty="0">
                <a:solidFill>
                  <a:srgbClr val="002060"/>
                </a:solidFill>
                <a:latin typeface="Tahoma"/>
                <a:ea typeface="Tahoma"/>
                <a:cs typeface="Tahoma"/>
                <a:sym typeface="Calibri"/>
              </a:rPr>
              <a:t>students with EHCPs. This equates to</a:t>
            </a:r>
            <a:r>
              <a:rPr lang="en-GB" sz="1800" dirty="0">
                <a:solidFill>
                  <a:schemeClr val="bg1"/>
                </a:solidFill>
                <a:latin typeface="Tahoma"/>
                <a:ea typeface="Tahoma"/>
                <a:cs typeface="Tahoma"/>
                <a:sym typeface="Calibri"/>
              </a:rPr>
              <a:t> 6% </a:t>
            </a:r>
            <a:r>
              <a:rPr lang="en-GB" sz="1800" dirty="0">
                <a:solidFill>
                  <a:srgbClr val="002060"/>
                </a:solidFill>
                <a:latin typeface="Tahoma"/>
                <a:ea typeface="Tahoma"/>
                <a:cs typeface="Tahoma"/>
                <a:sym typeface="Calibri"/>
              </a:rPr>
              <a:t>of our school population. The national average is </a:t>
            </a:r>
            <a:r>
              <a:rPr lang="en-GB" sz="1800" dirty="0">
                <a:solidFill>
                  <a:schemeClr val="bg1"/>
                </a:solidFill>
                <a:latin typeface="Tahoma"/>
                <a:ea typeface="Tahoma"/>
                <a:cs typeface="Tahoma"/>
                <a:sym typeface="Calibri"/>
              </a:rPr>
              <a:t>4.8%</a:t>
            </a:r>
            <a:r>
              <a:rPr lang="en-GB" sz="1800" dirty="0">
                <a:solidFill>
                  <a:srgbClr val="002060"/>
                </a:solidFill>
                <a:latin typeface="Tahoma"/>
                <a:ea typeface="Tahoma"/>
                <a:cs typeface="Tahoma"/>
                <a:sym typeface="Calibri"/>
              </a:rPr>
              <a:t> (an increase of </a:t>
            </a:r>
            <a:r>
              <a:rPr lang="en-GB" sz="1800" dirty="0">
                <a:solidFill>
                  <a:schemeClr val="bg1"/>
                </a:solidFill>
                <a:latin typeface="Tahoma"/>
                <a:ea typeface="Tahoma"/>
                <a:cs typeface="Tahoma"/>
                <a:sym typeface="Calibri"/>
              </a:rPr>
              <a:t>0.5%</a:t>
            </a:r>
            <a:r>
              <a:rPr lang="en-GB" sz="1800" dirty="0">
                <a:solidFill>
                  <a:srgbClr val="002060"/>
                </a:solidFill>
                <a:latin typeface="Tahoma"/>
                <a:ea typeface="Tahoma"/>
                <a:cs typeface="Tahoma"/>
                <a:sym typeface="Calibri"/>
              </a:rPr>
              <a:t> on last year).</a:t>
            </a:r>
            <a:endParaRPr sz="1800" dirty="0">
              <a:solidFill>
                <a:srgbClr val="002060"/>
              </a:solidFill>
              <a:latin typeface="Tahoma"/>
              <a:ea typeface="Tahoma"/>
              <a:cs typeface="Tahoma"/>
            </a:endParaRPr>
          </a:p>
          <a:p>
            <a:r>
              <a:rPr lang="en-US" sz="1800" dirty="0">
                <a:solidFill>
                  <a:srgbClr val="002060"/>
                </a:solidFill>
                <a:latin typeface="Tahoma"/>
                <a:ea typeface="Tahoma"/>
                <a:cs typeface="Tahoma"/>
                <a:sym typeface="Calibri"/>
              </a:rPr>
              <a:t>There are </a:t>
            </a:r>
            <a:r>
              <a:rPr lang="en-US" sz="1800" dirty="0">
                <a:solidFill>
                  <a:schemeClr val="bg1"/>
                </a:solidFill>
                <a:latin typeface="Tahoma"/>
                <a:ea typeface="Tahoma"/>
                <a:cs typeface="Tahoma"/>
                <a:sym typeface="Calibri"/>
              </a:rPr>
              <a:t>36 boys </a:t>
            </a:r>
            <a:r>
              <a:rPr lang="en-US" sz="1800" dirty="0">
                <a:solidFill>
                  <a:srgbClr val="002060"/>
                </a:solidFill>
                <a:latin typeface="Tahoma"/>
                <a:ea typeface="Tahoma"/>
                <a:cs typeface="Tahoma"/>
                <a:sym typeface="Calibri"/>
              </a:rPr>
              <a:t>on our register and </a:t>
            </a:r>
            <a:r>
              <a:rPr lang="en-US" sz="1800" dirty="0">
                <a:solidFill>
                  <a:schemeClr val="bg1"/>
                </a:solidFill>
                <a:latin typeface="Tahoma"/>
                <a:ea typeface="Tahoma"/>
                <a:cs typeface="Tahoma"/>
                <a:sym typeface="Calibri"/>
              </a:rPr>
              <a:t>24 girls. </a:t>
            </a:r>
            <a:endParaRPr lang="en-US" sz="1800" dirty="0">
              <a:solidFill>
                <a:schemeClr val="bg1"/>
              </a:solidFill>
              <a:latin typeface="Tahoma"/>
              <a:ea typeface="Tahoma"/>
              <a:cs typeface="Tahoma"/>
            </a:endParaRPr>
          </a:p>
          <a:p>
            <a:pPr marL="0" marR="0" lvl="0" indent="0" algn="r" rtl="0">
              <a:spcBef>
                <a:spcPts val="0"/>
              </a:spcBef>
              <a:spcAft>
                <a:spcPts val="0"/>
              </a:spcAft>
              <a:buNone/>
            </a:pPr>
            <a:endParaRPr sz="2000" b="1" i="1">
              <a:solidFill>
                <a:schemeClr val="lt1"/>
              </a:solidFill>
              <a:latin typeface="Calibri"/>
              <a:ea typeface="Calibri"/>
              <a:cs typeface="Calibri"/>
              <a:sym typeface="Calibri"/>
            </a:endParaRPr>
          </a:p>
        </p:txBody>
      </p:sp>
      <p:sp>
        <p:nvSpPr>
          <p:cNvPr id="118" name="Google Shape;118;p3"/>
          <p:cNvSpPr txBox="1"/>
          <p:nvPr/>
        </p:nvSpPr>
        <p:spPr>
          <a:xfrm>
            <a:off x="-764589" y="375829"/>
            <a:ext cx="6951810" cy="707846"/>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4000">
                <a:solidFill>
                  <a:schemeClr val="lt1"/>
                </a:solidFill>
                <a:latin typeface="Gill Sans MT" panose="020B0502020104020203" pitchFamily="34" charset="0"/>
                <a:ea typeface="Calibri"/>
                <a:cs typeface="Calibri"/>
                <a:sym typeface="Calibri"/>
              </a:rPr>
              <a:t> </a:t>
            </a:r>
            <a:r>
              <a:rPr lang="en-GB" sz="4000" u="sng">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OUR SCHOOL COHORT</a:t>
            </a:r>
            <a:endParaRPr sz="1050" u="sng">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20" name="Google Shape;120;p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GB" sz="1800">
                <a:solidFill>
                  <a:schemeClr val="lt1"/>
                </a:solidFill>
              </a:rPr>
              <a:t>02</a:t>
            </a:r>
            <a:endParaRPr/>
          </a:p>
        </p:txBody>
      </p:sp>
      <p:sp>
        <p:nvSpPr>
          <p:cNvPr id="121" name="Google Shape;121;p3"/>
          <p:cNvSpPr/>
          <p:nvPr/>
        </p:nvSpPr>
        <p:spPr>
          <a:xfrm>
            <a:off x="-133560" y="1061234"/>
            <a:ext cx="595917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rgbClr val="002060"/>
                </a:solidFill>
                <a:latin typeface="Tahoma"/>
                <a:ea typeface="Tahoma"/>
                <a:cs typeface="Tahoma"/>
                <a:sym typeface="Calibri"/>
              </a:rPr>
              <a:t>BREAKDOWN FOR THE 2024 –2025 COHORT </a:t>
            </a:r>
            <a:endParaRPr>
              <a:solidFill>
                <a:srgbClr val="002060"/>
              </a:solidFill>
              <a:latin typeface="Tahoma"/>
              <a:ea typeface="Tahoma"/>
              <a:cs typeface="Tahoma"/>
            </a:endParaRPr>
          </a:p>
        </p:txBody>
      </p:sp>
      <p:sp>
        <p:nvSpPr>
          <p:cNvPr id="124" name="Google Shape;124;p3"/>
          <p:cNvSpPr/>
          <p:nvPr/>
        </p:nvSpPr>
        <p:spPr>
          <a:xfrm>
            <a:off x="247439" y="1619845"/>
            <a:ext cx="6476498" cy="36929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chemeClr val="lt1"/>
                </a:solidFill>
                <a:latin typeface="Calibri"/>
                <a:ea typeface="Calibri"/>
                <a:cs typeface="Calibri"/>
                <a:sym typeface="Calibri"/>
              </a:rPr>
              <a:t>.</a:t>
            </a:r>
            <a:endParaRPr/>
          </a:p>
        </p:txBody>
      </p:sp>
      <p:cxnSp>
        <p:nvCxnSpPr>
          <p:cNvPr id="125" name="Google Shape;125;p3"/>
          <p:cNvCxnSpPr/>
          <p:nvPr/>
        </p:nvCxnSpPr>
        <p:spPr>
          <a:xfrm rot="10800000">
            <a:off x="430306" y="4774126"/>
            <a:ext cx="6427694" cy="0"/>
          </a:xfrm>
          <a:prstGeom prst="straightConnector1">
            <a:avLst/>
          </a:prstGeom>
          <a:noFill/>
          <a:ln w="57150" cap="flat" cmpd="sng">
            <a:solidFill>
              <a:srgbClr val="D8D8D8"/>
            </a:solidFill>
            <a:prstDash val="solid"/>
            <a:miter lim="800000"/>
            <a:headEnd type="none" w="sm" len="sm"/>
            <a:tailEnd type="none" w="sm" len="sm"/>
          </a:ln>
        </p:spPr>
      </p:cxnSp>
      <p:pic>
        <p:nvPicPr>
          <p:cNvPr id="128" name="Google Shape;128;p3"/>
          <p:cNvPicPr preferRelativeResize="0"/>
          <p:nvPr/>
        </p:nvPicPr>
        <p:blipFill rotWithShape="1">
          <a:blip r:embed="rId3">
            <a:alphaModFix/>
          </a:blip>
          <a:srcRect/>
          <a:stretch/>
        </p:blipFill>
        <p:spPr>
          <a:xfrm>
            <a:off x="247439" y="4754431"/>
            <a:ext cx="1551007" cy="821737"/>
          </a:xfrm>
          <a:prstGeom prst="rect">
            <a:avLst/>
          </a:prstGeom>
          <a:noFill/>
          <a:ln>
            <a:noFill/>
          </a:ln>
        </p:spPr>
      </p:pic>
      <p:pic>
        <p:nvPicPr>
          <p:cNvPr id="129" name="Google Shape;129;p3"/>
          <p:cNvPicPr preferRelativeResize="0"/>
          <p:nvPr/>
        </p:nvPicPr>
        <p:blipFill rotWithShape="1">
          <a:blip r:embed="rId4">
            <a:alphaModFix/>
          </a:blip>
          <a:srcRect/>
          <a:stretch/>
        </p:blipFill>
        <p:spPr>
          <a:xfrm>
            <a:off x="363870" y="6275392"/>
            <a:ext cx="1126631" cy="1136572"/>
          </a:xfrm>
          <a:prstGeom prst="rect">
            <a:avLst/>
          </a:prstGeom>
          <a:noFill/>
          <a:ln>
            <a:noFill/>
          </a:ln>
        </p:spPr>
      </p:pic>
      <p:cxnSp>
        <p:nvCxnSpPr>
          <p:cNvPr id="131" name="Google Shape;131;p3"/>
          <p:cNvCxnSpPr/>
          <p:nvPr/>
        </p:nvCxnSpPr>
        <p:spPr>
          <a:xfrm rot="10800000">
            <a:off x="430305" y="6249516"/>
            <a:ext cx="6427694" cy="0"/>
          </a:xfrm>
          <a:prstGeom prst="straightConnector1">
            <a:avLst/>
          </a:prstGeom>
          <a:noFill/>
          <a:ln w="57150" cap="flat" cmpd="sng">
            <a:solidFill>
              <a:srgbClr val="D8D8D8"/>
            </a:solidFill>
            <a:prstDash val="solid"/>
            <a:miter lim="800000"/>
            <a:headEnd type="none" w="sm" len="sm"/>
            <a:tailEnd type="none" w="sm" len="sm"/>
          </a:ln>
        </p:spPr>
      </p:cxnSp>
      <p:cxnSp>
        <p:nvCxnSpPr>
          <p:cNvPr id="132" name="Google Shape;132;p3"/>
          <p:cNvCxnSpPr/>
          <p:nvPr/>
        </p:nvCxnSpPr>
        <p:spPr>
          <a:xfrm rot="10800000">
            <a:off x="455075" y="7397899"/>
            <a:ext cx="6427694" cy="0"/>
          </a:xfrm>
          <a:prstGeom prst="straightConnector1">
            <a:avLst/>
          </a:prstGeom>
          <a:noFill/>
          <a:ln w="57150" cap="flat" cmpd="sng">
            <a:solidFill>
              <a:srgbClr val="D8D8D8"/>
            </a:solidFill>
            <a:prstDash val="solid"/>
            <a:miter lim="800000"/>
            <a:headEnd type="none" w="sm" len="sm"/>
            <a:tailEnd type="none" w="sm" len="sm"/>
          </a:ln>
        </p:spPr>
      </p:cxnSp>
      <p:pic>
        <p:nvPicPr>
          <p:cNvPr id="134" name="Google Shape;134;p3"/>
          <p:cNvPicPr preferRelativeResize="0"/>
          <p:nvPr/>
        </p:nvPicPr>
        <p:blipFill rotWithShape="1">
          <a:blip r:embed="rId3">
            <a:alphaModFix/>
          </a:blip>
          <a:srcRect/>
          <a:stretch/>
        </p:blipFill>
        <p:spPr>
          <a:xfrm>
            <a:off x="250451" y="5420973"/>
            <a:ext cx="1564913" cy="826706"/>
          </a:xfrm>
          <a:prstGeom prst="rect">
            <a:avLst/>
          </a:prstGeom>
          <a:noFill/>
          <a:ln>
            <a:noFill/>
          </a:ln>
        </p:spPr>
      </p:pic>
      <p:sp>
        <p:nvSpPr>
          <p:cNvPr id="2" name="Rectangle 1">
            <a:extLst>
              <a:ext uri="{FF2B5EF4-FFF2-40B4-BE49-F238E27FC236}">
                <a16:creationId xmlns:a16="http://schemas.microsoft.com/office/drawing/2014/main" id="{1B21359E-642D-45E9-8D6D-F75A29345200}"/>
              </a:ext>
            </a:extLst>
          </p:cNvPr>
          <p:cNvSpPr/>
          <p:nvPr/>
        </p:nvSpPr>
        <p:spPr>
          <a:xfrm>
            <a:off x="296248" y="1582726"/>
            <a:ext cx="6476498" cy="3231654"/>
          </a:xfrm>
          <a:prstGeom prst="rect">
            <a:avLst/>
          </a:prstGeom>
        </p:spPr>
        <p:txBody>
          <a:bodyPr wrap="square">
            <a:spAutoFit/>
          </a:bodyPr>
          <a:lstStyle/>
          <a:p>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There are four broad areas of need within SEND:</a:t>
            </a:r>
          </a:p>
          <a:p>
            <a:pPr marL="171450" indent="-171450">
              <a:buFont typeface="Arial" panose="020B0604020202020204" pitchFamily="34" charset="0"/>
              <a:buChar char="•"/>
            </a:pPr>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Cognition and Learning Needs</a:t>
            </a:r>
          </a:p>
          <a:p>
            <a:pPr marL="171450" indent="-171450">
              <a:buFont typeface="Arial" panose="020B0604020202020204" pitchFamily="34" charset="0"/>
              <a:buChar char="•"/>
            </a:pPr>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Communication and Interaction Needs</a:t>
            </a:r>
          </a:p>
          <a:p>
            <a:pPr marL="171450" indent="-171450">
              <a:buFont typeface="Arial" panose="020B0604020202020204" pitchFamily="34" charset="0"/>
              <a:buChar char="•"/>
            </a:pPr>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Social, Emotional and Mental Health Needs</a:t>
            </a:r>
          </a:p>
          <a:p>
            <a:pPr marL="171450" indent="-171450">
              <a:buFont typeface="Arial" panose="020B0604020202020204" pitchFamily="34" charset="0"/>
              <a:buChar char="•"/>
            </a:pPr>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Sensory  and/ or  Physical Needs</a:t>
            </a:r>
          </a:p>
          <a:p>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 </a:t>
            </a:r>
          </a:p>
          <a:p>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As stated in the Code of Practice:</a:t>
            </a:r>
          </a:p>
          <a:p>
            <a:r>
              <a:rPr lang="en-US" sz="1200">
                <a:solidFill>
                  <a:srgbClr val="002060"/>
                </a:solidFill>
                <a:latin typeface="Tahoma" panose="020B0604030504040204" pitchFamily="34" charset="0"/>
                <a:ea typeface="Tahoma" panose="020B0604030504040204" pitchFamily="34" charset="0"/>
                <a:cs typeface="Tahoma" panose="020B0604030504040204" pitchFamily="34" charset="0"/>
              </a:rPr>
              <a:t>“These four broad areas give an overview of the range of needs that should be planned for. The purpose of identification is to work out what action the school needs to take, not to fit a pupil into a category. In practice, individual children or young people often have needs that cut across all these areas and their needs may change over time. For instance speech, language and communication needs can also be a feature of a number of other areas of SEN, and children and young people with an Autistic Spectrum Disorder (ASD) may have needs across all areas, including particular sensory requirements. The support provided to an individual should always be based on a full understanding of their particular strengths and needs and seek to address them all using well-evidenced interventions targeted at their areas of difficulty and where necessary specialist equipment or software”</a:t>
            </a:r>
          </a:p>
        </p:txBody>
      </p:sp>
      <p:pic>
        <p:nvPicPr>
          <p:cNvPr id="6" name="Picture 5">
            <a:extLst>
              <a:ext uri="{FF2B5EF4-FFF2-40B4-BE49-F238E27FC236}">
                <a16:creationId xmlns:a16="http://schemas.microsoft.com/office/drawing/2014/main" id="{55A224DE-D8DE-4F2D-BBD6-FAD88269B700}"/>
              </a:ext>
            </a:extLst>
          </p:cNvPr>
          <p:cNvPicPr>
            <a:picLocks noChangeAspect="1"/>
          </p:cNvPicPr>
          <p:nvPr/>
        </p:nvPicPr>
        <p:blipFill>
          <a:blip r:embed="rId5"/>
          <a:stretch>
            <a:fillRect/>
          </a:stretch>
        </p:blipFill>
        <p:spPr>
          <a:xfrm>
            <a:off x="496433" y="7474240"/>
            <a:ext cx="994068" cy="904002"/>
          </a:xfrm>
          <a:prstGeom prst="rect">
            <a:avLst/>
          </a:prstGeom>
        </p:spPr>
      </p:pic>
      <p:pic>
        <p:nvPicPr>
          <p:cNvPr id="18" name="Google Shape;127;p3">
            <a:extLst>
              <a:ext uri="{FF2B5EF4-FFF2-40B4-BE49-F238E27FC236}">
                <a16:creationId xmlns:a16="http://schemas.microsoft.com/office/drawing/2014/main" id="{F8C9BA33-C2DF-459E-9035-09B211BD5B73}"/>
              </a:ext>
            </a:extLst>
          </p:cNvPr>
          <p:cNvPicPr preferRelativeResize="0"/>
          <p:nvPr/>
        </p:nvPicPr>
        <p:blipFill rotWithShape="1">
          <a:blip r:embed="rId6">
            <a:alphaModFix/>
          </a:blip>
          <a:srcRect/>
          <a:stretch/>
        </p:blipFill>
        <p:spPr>
          <a:xfrm>
            <a:off x="251815" y="8642284"/>
            <a:ext cx="870491" cy="894521"/>
          </a:xfrm>
          <a:prstGeom prst="rect">
            <a:avLst/>
          </a:prstGeom>
          <a:noFill/>
          <a:ln>
            <a:noFill/>
          </a:ln>
        </p:spPr>
      </p:pic>
      <p:pic>
        <p:nvPicPr>
          <p:cNvPr id="19" name="Google Shape;126;p3">
            <a:extLst>
              <a:ext uri="{FF2B5EF4-FFF2-40B4-BE49-F238E27FC236}">
                <a16:creationId xmlns:a16="http://schemas.microsoft.com/office/drawing/2014/main" id="{32F0044D-3945-4614-8721-0445FA05AB7B}"/>
              </a:ext>
            </a:extLst>
          </p:cNvPr>
          <p:cNvPicPr preferRelativeResize="0"/>
          <p:nvPr/>
        </p:nvPicPr>
        <p:blipFill rotWithShape="1">
          <a:blip r:embed="rId7">
            <a:alphaModFix/>
          </a:blip>
          <a:srcRect/>
          <a:stretch/>
        </p:blipFill>
        <p:spPr>
          <a:xfrm>
            <a:off x="946020" y="8660357"/>
            <a:ext cx="1052965" cy="89452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4"/>
          <p:cNvSpPr/>
          <p:nvPr/>
        </p:nvSpPr>
        <p:spPr>
          <a:xfrm>
            <a:off x="0" y="1298608"/>
            <a:ext cx="6858000" cy="8863925"/>
          </a:xfrm>
          <a:prstGeom prst="rect">
            <a:avLst/>
          </a:prstGeom>
          <a:noFill/>
          <a:ln>
            <a:noFill/>
          </a:ln>
        </p:spPr>
        <p:txBody>
          <a:bodyPr spcFirstLastPara="1" wrap="square" lIns="91425" tIns="45700" rIns="91425" bIns="45700" anchor="t" anchorCtr="0">
            <a:spAutoFit/>
          </a:bodyPr>
          <a:lstStyle/>
          <a:p>
            <a:pPr algn="just"/>
            <a:r>
              <a:rPr lang="en-GB" sz="1600">
                <a:solidFill>
                  <a:schemeClr val="bg1"/>
                </a:solidFill>
                <a:latin typeface="Gill Sans MT" panose="020B0502020104020203" pitchFamily="34" charset="0"/>
                <a:ea typeface="Calibri"/>
                <a:cs typeface="Calibri" panose="020F0502020204030204" pitchFamily="34" charset="0"/>
                <a:sym typeface="Calibri"/>
              </a:rPr>
              <a:t>CREATE A POSITIVE AND SUPPORTIVE ENVIRONMENT FOR ALL PUPILS WITHOUT EXCEPTION</a:t>
            </a:r>
            <a:r>
              <a:rPr lang="en-US" sz="1600" b="1">
                <a:solidFill>
                  <a:schemeClr val="bg1"/>
                </a:solidFill>
                <a:latin typeface="Gill Sans MT" panose="020B0502020104020203" pitchFamily="34" charset="0"/>
                <a:ea typeface="Calibri"/>
                <a:cs typeface="Calibri" panose="020F0502020204030204" pitchFamily="34" charset="0"/>
                <a:sym typeface="Calibri"/>
              </a:rPr>
              <a:t> </a:t>
            </a:r>
            <a:r>
              <a:rPr lang="en-US" sz="1300" b="1">
                <a:solidFill>
                  <a:srgbClr val="002060"/>
                </a:solidFill>
                <a:latin typeface="Gill Sans MT" panose="020B0502020104020203" pitchFamily="34" charset="0"/>
                <a:ea typeface="Calibri"/>
                <a:cs typeface="Calibri" panose="020F0502020204030204" pitchFamily="34" charset="0"/>
                <a:sym typeface="Calibri"/>
              </a:rPr>
              <a:t>- </a:t>
            </a: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An inclusive school removes barriers to learning and participation, provides an education that is appropriate to pupils’ needs, and promotes high standards and the fulfilment of potential for all pupils. We should:</a:t>
            </a:r>
          </a:p>
          <a:p>
            <a:pPr marL="285750" indent="-285750" algn="just">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promote positive relationships, active engagement, and wellbeing for all pupils;</a:t>
            </a:r>
          </a:p>
          <a:p>
            <a:pPr marL="285750" indent="-285750" algn="just">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ensure all pupils can access the best possible teaching; </a:t>
            </a:r>
          </a:p>
          <a:p>
            <a:pPr marL="285750" indent="-285750" algn="just">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adopt a positive and proactive approach to </a:t>
            </a:r>
            <a:r>
              <a:rPr lang="en-US" sz="1300" err="1">
                <a:solidFill>
                  <a:srgbClr val="002060"/>
                </a:solidFill>
                <a:latin typeface="Tahoma" panose="020B0604030504040204" pitchFamily="34" charset="0"/>
                <a:ea typeface="Tahoma" panose="020B0604030504040204" pitchFamily="34" charset="0"/>
                <a:cs typeface="Tahoma" panose="020B0604030504040204" pitchFamily="34" charset="0"/>
              </a:rPr>
              <a:t>behaviour</a:t>
            </a:r>
            <a:endParaRPr lang="en-US" sz="1300">
              <a:solidFill>
                <a:srgbClr val="002060"/>
              </a:solidFill>
              <a:latin typeface="Tahoma" panose="020B0604030504040204" pitchFamily="34" charset="0"/>
              <a:ea typeface="Tahoma" panose="020B0604030504040204" pitchFamily="34" charset="0"/>
              <a:cs typeface="Tahoma" panose="020B0604030504040204" pitchFamily="34" charset="0"/>
            </a:endParaRPr>
          </a:p>
          <a:p>
            <a:pPr algn="just"/>
            <a:endParaRPr lang="en-GB">
              <a:solidFill>
                <a:schemeClr val="tx1"/>
              </a:solidFill>
              <a:latin typeface="Gill Sans MT" panose="020B0502020104020203" pitchFamily="34" charset="0"/>
              <a:ea typeface="Calibri"/>
            </a:endParaRPr>
          </a:p>
          <a:p>
            <a:pPr algn="just"/>
            <a:r>
              <a:rPr lang="en-GB" sz="1600">
                <a:solidFill>
                  <a:schemeClr val="bg1"/>
                </a:solidFill>
                <a:latin typeface="Gill Sans MT" panose="020B0502020104020203" pitchFamily="34" charset="0"/>
                <a:ea typeface="Calibri"/>
                <a:cs typeface="Calibri"/>
                <a:sym typeface="Calibri"/>
              </a:rPr>
              <a:t>BUILD AN ONGONG, HOLISTIC UNDERSTANDING OF YOUR PUPILS AND THEIR NEEDS  </a:t>
            </a:r>
            <a:r>
              <a:rPr lang="en-GB" sz="1300" b="1">
                <a:solidFill>
                  <a:srgbClr val="002060"/>
                </a:solidFill>
                <a:latin typeface="Gill Sans MT" panose="020B0502020104020203" pitchFamily="34" charset="0"/>
                <a:ea typeface="Calibri"/>
                <a:cs typeface="Calibri"/>
                <a:sym typeface="Calibri"/>
              </a:rPr>
              <a:t>- </a:t>
            </a:r>
            <a:r>
              <a:rPr lang="en-US" sz="1300" b="1">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We</a:t>
            </a:r>
            <a:r>
              <a:rPr lang="en-US" sz="1300" b="1">
                <a:solidFill>
                  <a:srgbClr val="002060"/>
                </a:solidFill>
                <a:latin typeface="Tahoma" panose="020B0604030504040204" pitchFamily="34" charset="0"/>
                <a:ea typeface="Tahoma" panose="020B0604030504040204" pitchFamily="34" charset="0"/>
                <a:cs typeface="Tahoma" panose="020B0604030504040204" pitchFamily="34" charset="0"/>
              </a:rPr>
              <a:t> should aim to understand individual pupil’s learning needs using the graduated approach </a:t>
            </a: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of the ‘assess, plan, do, review’ approach.</a:t>
            </a:r>
          </a:p>
          <a:p>
            <a:pPr algn="just"/>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Assessment should be regular and purposeful rather than a one-off event, and should seek input from parents and care givers as well as the pupil themselves and specialist professionals. Teachers need to feel empowered and trusted to use the information they collect to make a decision about the next steps for teaching that child.</a:t>
            </a:r>
          </a:p>
          <a:p>
            <a:endParaRPr lang="en-GB" sz="16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US" sz="1600">
                <a:solidFill>
                  <a:schemeClr val="bg1"/>
                </a:solidFill>
                <a:latin typeface="Gill Sans MT" panose="020B0502020104020203" pitchFamily="34" charset="0"/>
                <a:ea typeface="Calibri"/>
                <a:cs typeface="Calibri"/>
                <a:sym typeface="Calibri"/>
              </a:rPr>
              <a:t>ENSURE ALL PUPILS HAVE ACCESS TO HIGH QUALITY TEACHING </a:t>
            </a:r>
            <a:r>
              <a:rPr lang="en-US" sz="1300">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 G</a:t>
            </a: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ood teaching for pupils with SEND is good teaching for all. Searching for a ‘magic bullet’ can distract teachers from the powerful strategies they often already possess. Teachers should develop a repertoire of these strategies they can use flexibly in response to the needs of all pupils.</a:t>
            </a:r>
          </a:p>
          <a:p>
            <a:pPr marL="285750" indent="-285750">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flexible grouping;</a:t>
            </a:r>
          </a:p>
          <a:p>
            <a:pPr marL="285750" indent="-285750">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cognitive and metacognitive strategies;</a:t>
            </a:r>
          </a:p>
          <a:p>
            <a:pPr marL="285750" indent="-285750">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explicit instruction;</a:t>
            </a:r>
          </a:p>
          <a:p>
            <a:pPr marL="285750" indent="-285750">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using technology to support pupils with SEND; </a:t>
            </a:r>
          </a:p>
          <a:p>
            <a:pPr marL="285750" indent="-285750">
              <a:buClr>
                <a:schemeClr val="bg1"/>
              </a:buClr>
              <a:buFont typeface="Arial" panose="020B0604020202020204" pitchFamily="34" charset="0"/>
              <a:buChar char="•"/>
            </a:pP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Scaffolding and small steps</a:t>
            </a:r>
          </a:p>
          <a:p>
            <a:pPr marL="0" marR="0" lvl="0" indent="0" algn="l" rtl="0">
              <a:spcBef>
                <a:spcPts val="0"/>
              </a:spcBef>
              <a:spcAft>
                <a:spcPts val="0"/>
              </a:spcAft>
              <a:buNone/>
            </a:pPr>
            <a:endParaRPr lang="en-GB" sz="1600">
              <a:solidFill>
                <a:schemeClr val="tx1"/>
              </a:solidFill>
              <a:latin typeface="Gill Sans MT" panose="020B0502020104020203" pitchFamily="34" charset="0"/>
              <a:ea typeface="Calibri"/>
              <a:cs typeface="Calibri"/>
              <a:sym typeface="Calibri"/>
            </a:endParaRPr>
          </a:p>
          <a:p>
            <a:pPr marL="0" marR="0" lvl="0" indent="0" algn="l" rtl="0">
              <a:spcBef>
                <a:spcPts val="0"/>
              </a:spcBef>
              <a:spcAft>
                <a:spcPts val="0"/>
              </a:spcAft>
              <a:buNone/>
            </a:pPr>
            <a:r>
              <a:rPr lang="en-GB" sz="1600">
                <a:solidFill>
                  <a:schemeClr val="bg1"/>
                </a:solidFill>
                <a:latin typeface="Gill Sans MT" panose="020B0502020104020203" pitchFamily="34" charset="0"/>
                <a:ea typeface="Calibri"/>
                <a:cs typeface="Calibri"/>
                <a:sym typeface="Calibri"/>
              </a:rPr>
              <a:t>COMPLIMENT HIGH QUALITY TEACHING WITH SELECTED SMALL GROUP AND ONE-TO-ONE INTERVENTIONS</a:t>
            </a:r>
            <a:r>
              <a:rPr lang="en-GB" sz="1600">
                <a:solidFill>
                  <a:schemeClr val="tx1"/>
                </a:solidFill>
                <a:latin typeface="Gill Sans MT" panose="020B0502020104020203" pitchFamily="34" charset="0"/>
                <a:ea typeface="Calibri"/>
                <a:cs typeface="Calibri"/>
                <a:sym typeface="Calibri"/>
              </a:rPr>
              <a:t>   </a:t>
            </a:r>
            <a:r>
              <a:rPr lang="en-GB" sz="1300">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  </a:t>
            </a: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Small-group and one-to-one interventions can be a powerful tool but must be used carefully. Ineffective use of interventions can create a barrier to the inclusion of pupils with SEN. High quality teaching should reduce the need for extra support, but it is likely that some pupils will require high quality, structured, targeted interventions to make progress. The intensity of intervention (from universal to targeted to specialist) should increase with need. Interventions should be carefully targeted through identification and assessment of need.</a:t>
            </a:r>
          </a:p>
          <a:p>
            <a:endParaRPr lang="en-GB" sz="1600">
              <a:solidFill>
                <a:schemeClr val="bg1"/>
              </a:solidFill>
              <a:latin typeface="Gill Sans MT" panose="020B0502020104020203" pitchFamily="34" charset="0"/>
              <a:ea typeface="Calibri"/>
              <a:cs typeface="Calibri"/>
              <a:sym typeface="Calibri"/>
            </a:endParaRPr>
          </a:p>
          <a:p>
            <a:r>
              <a:rPr lang="en-GB" sz="1600">
                <a:solidFill>
                  <a:schemeClr val="bg1"/>
                </a:solidFill>
                <a:latin typeface="Gill Sans MT" panose="020B0502020104020203" pitchFamily="34" charset="0"/>
                <a:ea typeface="Calibri"/>
                <a:cs typeface="Calibri"/>
                <a:sym typeface="Calibri"/>
              </a:rPr>
              <a:t>WORK EFFECTIVELY WITH LEARNING SUPPORT </a:t>
            </a:r>
            <a:r>
              <a:rPr lang="en-GB" b="1">
                <a:solidFill>
                  <a:schemeClr val="bg1"/>
                </a:solidFill>
                <a:latin typeface="Tahoma" panose="020B0604030504040204" pitchFamily="34" charset="0"/>
                <a:ea typeface="Tahoma" panose="020B0604030504040204" pitchFamily="34" charset="0"/>
                <a:cs typeface="Tahoma" panose="020B0604030504040204" pitchFamily="34" charset="0"/>
                <a:sym typeface="Calibri"/>
              </a:rPr>
              <a:t>ASSISTANTS</a:t>
            </a:r>
            <a:r>
              <a:rPr lang="en-GB" sz="1200">
                <a:solidFill>
                  <a:schemeClr val="bg1"/>
                </a:solidFill>
                <a:latin typeface="Tahoma" panose="020B0604030504040204" pitchFamily="34" charset="0"/>
                <a:ea typeface="Tahoma" panose="020B0604030504040204" pitchFamily="34" charset="0"/>
                <a:cs typeface="Tahoma" panose="020B0604030504040204" pitchFamily="34" charset="0"/>
                <a:sym typeface="Calibri"/>
              </a:rPr>
              <a:t>  </a:t>
            </a:r>
            <a:r>
              <a:rPr lang="en-GB" sz="1300">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 </a:t>
            </a:r>
            <a:r>
              <a:rPr lang="en-US" sz="1300">
                <a:solidFill>
                  <a:srgbClr val="002060"/>
                </a:solidFill>
                <a:latin typeface="Tahoma" panose="020B0604030504040204" pitchFamily="34" charset="0"/>
                <a:ea typeface="Tahoma" panose="020B0604030504040204" pitchFamily="34" charset="0"/>
                <a:cs typeface="Tahoma" panose="020B0604030504040204" pitchFamily="34" charset="0"/>
              </a:rPr>
              <a:t>Effective deployment of Teaching assistants critical. School leaders should pay careful attention to the roles of TA’S and ensure they have a positive impact on pupils with SEND. TA’s should supplement, not replace, teaching from the classroom teacher.</a:t>
            </a: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40" name="Google Shape;140;p4"/>
          <p:cNvSpPr txBox="1"/>
          <p:nvPr/>
        </p:nvSpPr>
        <p:spPr>
          <a:xfrm>
            <a:off x="-1348908" y="204462"/>
            <a:ext cx="6993393" cy="730969"/>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4150">
                <a:solidFill>
                  <a:schemeClr val="lt1"/>
                </a:solidFill>
                <a:latin typeface="Gill Sans MT" panose="020B0502020104020203" pitchFamily="34" charset="0"/>
                <a:ea typeface="Calibri"/>
                <a:cs typeface="Calibri"/>
                <a:sym typeface="Calibri"/>
              </a:rPr>
              <a:t>SEND STRATEGY</a:t>
            </a:r>
            <a:endParaRPr>
              <a:latin typeface="Gill Sans MT" panose="020B0502020104020203" pitchFamily="34" charset="0"/>
            </a:endParaRPr>
          </a:p>
        </p:txBody>
      </p:sp>
      <p:sp>
        <p:nvSpPr>
          <p:cNvPr id="142" name="Google Shape;142;p4"/>
          <p:cNvSpPr txBox="1">
            <a:spLocks noGrp="1"/>
          </p:cNvSpPr>
          <p:nvPr>
            <p:ph type="sldNum" idx="12"/>
          </p:nvPr>
        </p:nvSpPr>
        <p:spPr>
          <a:xfrm rot="10800000" flipV="1">
            <a:off x="4872960" y="9612923"/>
            <a:ext cx="1543050" cy="17671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GB" sz="1800">
                <a:solidFill>
                  <a:schemeClr val="lt1"/>
                </a:solidFill>
              </a:rPr>
              <a:t>03</a:t>
            </a:r>
            <a:endParaRPr/>
          </a:p>
        </p:txBody>
      </p:sp>
      <p:sp>
        <p:nvSpPr>
          <p:cNvPr id="143" name="Google Shape;143;p4"/>
          <p:cNvSpPr/>
          <p:nvPr/>
        </p:nvSpPr>
        <p:spPr>
          <a:xfrm>
            <a:off x="-107670" y="877700"/>
            <a:ext cx="595917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chemeClr val="bg1"/>
                </a:solidFill>
                <a:latin typeface="Gill Sans MT" panose="020B0502020104020203" pitchFamily="34" charset="0"/>
                <a:ea typeface="Calibri"/>
                <a:cs typeface="Calibri"/>
                <a:sym typeface="Calibri"/>
              </a:rPr>
              <a:t>THE</a:t>
            </a:r>
            <a:r>
              <a:rPr lang="en-GB" sz="1800">
                <a:solidFill>
                  <a:srgbClr val="D8D8D8"/>
                </a:solidFill>
                <a:latin typeface="Gill Sans MT" panose="020B0502020104020203" pitchFamily="34" charset="0"/>
                <a:ea typeface="Calibri"/>
                <a:cs typeface="Calibri"/>
                <a:sym typeface="Calibri"/>
              </a:rPr>
              <a:t> </a:t>
            </a:r>
            <a:r>
              <a:rPr lang="en-GB" sz="1800">
                <a:solidFill>
                  <a:srgbClr val="002060"/>
                </a:solidFill>
                <a:latin typeface="Gill Sans MT" panose="020B0502020104020203" pitchFamily="34" charset="0"/>
                <a:ea typeface="Calibri"/>
                <a:cs typeface="Calibri"/>
                <a:sym typeface="Calibri"/>
              </a:rPr>
              <a:t>IMPLEMENTATION</a:t>
            </a:r>
            <a:r>
              <a:rPr lang="en-GB" sz="1800">
                <a:solidFill>
                  <a:srgbClr val="D8D8D8"/>
                </a:solidFill>
                <a:latin typeface="Gill Sans MT" panose="020B0502020104020203" pitchFamily="34" charset="0"/>
                <a:ea typeface="Calibri"/>
                <a:cs typeface="Calibri"/>
                <a:sym typeface="Calibri"/>
              </a:rPr>
              <a:t> </a:t>
            </a:r>
            <a:r>
              <a:rPr lang="en-GB" sz="1800">
                <a:solidFill>
                  <a:schemeClr val="bg1"/>
                </a:solidFill>
                <a:latin typeface="Gill Sans MT" panose="020B0502020104020203" pitchFamily="34" charset="0"/>
                <a:ea typeface="Calibri"/>
                <a:cs typeface="Calibri"/>
                <a:sym typeface="Calibri"/>
              </a:rPr>
              <a:t>OF OUR PROVISION</a:t>
            </a:r>
            <a:endParaRPr>
              <a:solidFill>
                <a:schemeClr val="bg1"/>
              </a:solidFill>
              <a:latin typeface="Gill Sans MT" panose="020B0502020104020203"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4"/>
          <p:cNvSpPr/>
          <p:nvPr/>
        </p:nvSpPr>
        <p:spPr>
          <a:xfrm>
            <a:off x="0" y="1298608"/>
            <a:ext cx="6858000" cy="75712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bg1"/>
                </a:solidFill>
                <a:latin typeface="Gill Sans MT" panose="020B0502020104020203" pitchFamily="34" charset="0"/>
                <a:ea typeface="Calibri"/>
                <a:cs typeface="Calibri"/>
                <a:sym typeface="Calibri"/>
              </a:rPr>
              <a:t>LEADERSHIP</a:t>
            </a:r>
            <a:r>
              <a:rPr lang="en-GB" sz="1600" b="1">
                <a:solidFill>
                  <a:schemeClr val="bg1"/>
                </a:solidFill>
                <a:latin typeface="Gill Sans MT" panose="020B0502020104020203" pitchFamily="34" charset="0"/>
                <a:ea typeface="Calibri"/>
                <a:cs typeface="Calibri"/>
                <a:sym typeface="Calibri"/>
              </a:rPr>
              <a:t> </a:t>
            </a:r>
            <a:r>
              <a:rPr lang="en-GB" sz="1600">
                <a:solidFill>
                  <a:schemeClr val="bg1"/>
                </a:solidFill>
                <a:latin typeface="Gill Sans MT" panose="020B0502020104020203" pitchFamily="34" charset="0"/>
                <a:ea typeface="Calibri"/>
                <a:cs typeface="Calibri"/>
                <a:sym typeface="Calibri"/>
              </a:rPr>
              <a:t>STRUCTURE</a:t>
            </a:r>
            <a:r>
              <a:rPr lang="en-GB" sz="1300" b="1">
                <a:solidFill>
                  <a:schemeClr val="bg1"/>
                </a:solidFill>
                <a:latin typeface="Gill Sans MT" panose="020B0502020104020203" pitchFamily="34" charset="0"/>
                <a:ea typeface="Calibri"/>
                <a:cs typeface="Calibri"/>
                <a:sym typeface="Calibri"/>
              </a:rPr>
              <a:t> </a:t>
            </a:r>
            <a:r>
              <a:rPr lang="en-GB" sz="1300">
                <a:solidFill>
                  <a:schemeClr val="tx1"/>
                </a:solidFill>
                <a:latin typeface="Gill Sans MT" panose="020B0502020104020203" pitchFamily="34" charset="0"/>
                <a:ea typeface="Calibri"/>
                <a:cs typeface="Calibri"/>
                <a:sym typeface="Calibri"/>
              </a:rPr>
              <a:t>-</a:t>
            </a:r>
            <a:r>
              <a:rPr lang="en-GB">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Our Deputy Head (Miss Jeffery) is accountable for SEND and provision and tracks/support all pupils with SEN. We have a team of Teaching Assistants  who support children within the classroom and run a variety of targeted interventions. </a:t>
            </a:r>
          </a:p>
          <a:p>
            <a:pPr marL="0" marR="0" lvl="0" indent="0" algn="l" rtl="0">
              <a:spcBef>
                <a:spcPts val="0"/>
              </a:spcBef>
              <a:spcAft>
                <a:spcPts val="0"/>
              </a:spcAft>
              <a:buNone/>
            </a:pPr>
            <a:endParaRPr lang="en-GB" sz="1300">
              <a:solidFill>
                <a:srgbClr val="002060"/>
              </a:solidFill>
              <a:latin typeface="Tahoma" panose="020B0604030504040204" pitchFamily="34" charset="0"/>
              <a:ea typeface="Tahoma" panose="020B0604030504040204" pitchFamily="34" charset="0"/>
              <a:cs typeface="Tahoma" panose="020B0604030504040204" pitchFamily="34" charset="0"/>
              <a:sym typeface="Calibri"/>
            </a:endParaRPr>
          </a:p>
          <a:p>
            <a:pPr marL="0" marR="0" lvl="0" indent="0" algn="l" rtl="0">
              <a:spcBef>
                <a:spcPts val="0"/>
              </a:spcBef>
              <a:spcAft>
                <a:spcPts val="0"/>
              </a:spcAft>
              <a:buNone/>
            </a:pPr>
            <a:r>
              <a:rPr lang="en-GB" sz="1600">
                <a:solidFill>
                  <a:schemeClr val="bg1"/>
                </a:solidFill>
                <a:latin typeface="Gill Sans MT" panose="020B0502020104020203" pitchFamily="34" charset="0"/>
                <a:ea typeface="Calibri"/>
                <a:cs typeface="Calibri"/>
                <a:sym typeface="Calibri"/>
              </a:rPr>
              <a:t>GRADUATED RESPONSE OF SUPPORT  </a:t>
            </a:r>
            <a:r>
              <a:rPr lang="en-GB" b="1">
                <a:solidFill>
                  <a:schemeClr val="tx1"/>
                </a:solidFill>
                <a:latin typeface="Tahoma" panose="020B0604030504040204" pitchFamily="34" charset="0"/>
                <a:ea typeface="Tahoma" panose="020B0604030504040204" pitchFamily="34" charset="0"/>
                <a:cs typeface="Tahoma" panose="020B0604030504040204" pitchFamily="34" charset="0"/>
                <a:sym typeface="Calibri"/>
              </a:rPr>
              <a:t>- </a:t>
            </a:r>
            <a:r>
              <a:rPr lang="en-GB" b="1">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ASSESS, PLAN, DO, REVIEW </a:t>
            </a:r>
          </a:p>
          <a:p>
            <a:pPr lvl="0" algn="just"/>
            <a:r>
              <a:rPr lang="en-US">
                <a:solidFill>
                  <a:srgbClr val="002060"/>
                </a:solidFill>
                <a:latin typeface="Tahoma" panose="020B0604030504040204" pitchFamily="34" charset="0"/>
                <a:ea typeface="Tahoma" panose="020B0604030504040204" pitchFamily="34" charset="0"/>
                <a:cs typeface="Tahoma" panose="020B0604030504040204" pitchFamily="34" charset="0"/>
              </a:rPr>
              <a:t>Where a pupil is identified as having SEN, we should take action to remove barriers to learning and put effective special educational provision in place. SEN support should take the form of a four-part cycle through which earlier decisions and actions are revisited, refined and revised with a growing understanding of the pupil’s needs and of what supports the pupil in making good progress and securing good outcomes. This is known as the graduated approach.</a:t>
            </a:r>
            <a:endParaRPr>
              <a:solidFill>
                <a:srgbClr val="002060"/>
              </a:solidFill>
              <a:latin typeface="Tahoma" panose="020B0604030504040204" pitchFamily="34" charset="0"/>
              <a:ea typeface="Tahoma" panose="020B0604030504040204" pitchFamily="34" charset="0"/>
              <a:cs typeface="Tahoma" panose="020B0604030504040204" pitchFamily="34" charset="0"/>
              <a:sym typeface="Calibri"/>
            </a:endParaRPr>
          </a:p>
          <a:p>
            <a:pPr marL="0" marR="0" lvl="0" indent="0" algn="l" rtl="0">
              <a:spcBef>
                <a:spcPts val="0"/>
              </a:spcBef>
              <a:spcAft>
                <a:spcPts val="0"/>
              </a:spcAft>
              <a:buNone/>
            </a:pPr>
            <a:r>
              <a:rPr lang="en-GB">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 </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marL="0" marR="0" lvl="0" indent="0" algn="just" rtl="0">
              <a:spcBef>
                <a:spcPts val="0"/>
              </a:spcBef>
              <a:spcAft>
                <a:spcPts val="0"/>
              </a:spcAft>
              <a:buNone/>
            </a:pPr>
            <a:r>
              <a:rPr lang="en-US" sz="1600">
                <a:solidFill>
                  <a:schemeClr val="bg1"/>
                </a:solidFill>
                <a:latin typeface="Gill Sans MT" panose="020B0502020104020203" pitchFamily="34" charset="0"/>
                <a:ea typeface="Calibri"/>
                <a:cs typeface="Calibri"/>
                <a:sym typeface="Calibri"/>
              </a:rPr>
              <a:t>PROVISION MAP  </a:t>
            </a:r>
            <a:r>
              <a:rPr lang="en-US">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 Our provision map tracks and assesses the interventions that are used each term for individual pupils, classes and cohorts. This allows us to identify and break down individual barriers to learning for each pupil across all subjects in an effective way. This support is used to ‘level the playing field’ by providing additional support in accessing the curriculum and plug gaps in knowledge. </a:t>
            </a:r>
          </a:p>
          <a:p>
            <a:pPr marL="0" marR="0" lvl="0" indent="0" algn="l" rtl="0">
              <a:spcBef>
                <a:spcPts val="0"/>
              </a:spcBef>
              <a:spcAft>
                <a:spcPts val="0"/>
              </a:spcAft>
              <a:buNone/>
            </a:pPr>
            <a:endParaRPr lang="en-GB" sz="1600">
              <a:solidFill>
                <a:schemeClr val="tx1"/>
              </a:solidFill>
              <a:latin typeface="Gill Sans MT" panose="020B0502020104020203" pitchFamily="34" charset="0"/>
              <a:ea typeface="Calibri"/>
              <a:cs typeface="Calibri"/>
              <a:sym typeface="Calibri"/>
            </a:endParaRPr>
          </a:p>
          <a:p>
            <a:pPr lvl="0"/>
            <a:r>
              <a:rPr lang="en-GB" sz="1600">
                <a:solidFill>
                  <a:schemeClr val="bg1"/>
                </a:solidFill>
                <a:latin typeface="Gill Sans MT" panose="020B0502020104020203" pitchFamily="34" charset="0"/>
                <a:ea typeface="Calibri"/>
                <a:cs typeface="Calibri"/>
                <a:sym typeface="Calibri"/>
              </a:rPr>
              <a:t>CHILD CENTRED REVIEWS </a:t>
            </a:r>
            <a:r>
              <a:rPr lang="en-GB">
                <a:solidFill>
                  <a:srgbClr val="002060"/>
                </a:solidFill>
                <a:latin typeface="Gill Sans MT" panose="020B0502020104020203" pitchFamily="34" charset="0"/>
                <a:ea typeface="Calibri"/>
                <a:cs typeface="Calibri"/>
                <a:sym typeface="Calibri"/>
              </a:rPr>
              <a:t>-</a:t>
            </a:r>
            <a:r>
              <a:rPr lang="en-US">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Pupils' outcomes and aspirations are at the</a:t>
            </a:r>
          </a:p>
          <a:p>
            <a:pPr lvl="0"/>
            <a:r>
              <a:rPr lang="en-US">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heart of SEND provision. The child centered review (CCR) will help you maintain a child-centered approach. The CCR is not an IEP with a different name: it’s about a change in culture. It is designed with </a:t>
            </a:r>
            <a:r>
              <a:rPr lang="en-US" err="1">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personalised</a:t>
            </a:r>
            <a:r>
              <a:rPr lang="en-US">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 targets for every child identified with SEN and monitors the effectiveness of support. This is a holistic approach which focuses on support for the child’s specific SEN need and is created with the support of the child, parents/care givers and Teaching staff. </a:t>
            </a:r>
            <a:r>
              <a:rPr lang="en-US" b="1">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These must be completed termly and in consultation with parents.</a:t>
            </a:r>
            <a:endParaRPr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0" marR="0" lvl="0" indent="0" algn="l" rtl="0">
              <a:spcBef>
                <a:spcPts val="0"/>
              </a:spcBef>
              <a:spcAft>
                <a:spcPts val="0"/>
              </a:spcAft>
              <a:buNone/>
            </a:pPr>
            <a:r>
              <a:rPr lang="en-GB" sz="1300">
                <a:solidFill>
                  <a:schemeClr val="tx1"/>
                </a:solidFill>
                <a:latin typeface="Tahoma" panose="020B0604030504040204" pitchFamily="34" charset="0"/>
                <a:ea typeface="Tahoma" panose="020B0604030504040204" pitchFamily="34" charset="0"/>
                <a:cs typeface="Tahoma" panose="020B0604030504040204" pitchFamily="34" charset="0"/>
                <a:sym typeface="Calibri"/>
              </a:rPr>
              <a:t> </a:t>
            </a:r>
            <a:endParaRPr sz="1300">
              <a:solidFill>
                <a:schemeClr val="tx1"/>
              </a:solidFill>
              <a:highlight>
                <a:srgbClr val="000000"/>
              </a:highlight>
              <a:latin typeface="Tahoma" panose="020B0604030504040204" pitchFamily="34" charset="0"/>
              <a:ea typeface="Tahoma" panose="020B0604030504040204" pitchFamily="34" charset="0"/>
              <a:cs typeface="Tahoma" panose="020B0604030504040204" pitchFamily="34" charset="0"/>
              <a:sym typeface="Calibri"/>
            </a:endParaRPr>
          </a:p>
          <a:p>
            <a:pPr lvl="0"/>
            <a:r>
              <a:rPr lang="en-GB" sz="1600">
                <a:solidFill>
                  <a:schemeClr val="bg1"/>
                </a:solidFill>
                <a:latin typeface="Gill Sans MT" panose="020B0502020104020203" pitchFamily="34" charset="0"/>
                <a:ea typeface="Calibri"/>
                <a:cs typeface="Calibri"/>
                <a:sym typeface="Calibri"/>
              </a:rPr>
              <a:t>LEARNING PLANS </a:t>
            </a:r>
            <a:r>
              <a:rPr lang="en-GB">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–should consider the needs of every child and allow all children to access the same learning objective in a range of differentiated styles to best suit. This should be evident in lessons and in within the child's work.</a:t>
            </a:r>
            <a:r>
              <a:rPr lang="en-US">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Parental contribution is welcomed through discussion with teaching staff. This may help our staff better support children.</a:t>
            </a:r>
            <a:endParaRPr>
              <a:solidFill>
                <a:srgbClr val="002060"/>
              </a:solidFill>
              <a:latin typeface="Tahoma" panose="020B0604030504040204" pitchFamily="34" charset="0"/>
              <a:ea typeface="Tahoma" panose="020B0604030504040204" pitchFamily="34" charset="0"/>
              <a:cs typeface="Tahoma" panose="020B0604030504040204" pitchFamily="34" charset="0"/>
              <a:sym typeface="Calibri"/>
            </a:endParaRPr>
          </a:p>
        </p:txBody>
      </p:sp>
      <p:sp>
        <p:nvSpPr>
          <p:cNvPr id="140" name="Google Shape;140;p4"/>
          <p:cNvSpPr txBox="1"/>
          <p:nvPr/>
        </p:nvSpPr>
        <p:spPr>
          <a:xfrm>
            <a:off x="-920664" y="183677"/>
            <a:ext cx="6409765" cy="730969"/>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4150" u="sng">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SEND STRATEGY</a:t>
            </a:r>
            <a:endParaRPr u="sng">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42" name="Google Shape;142;p4"/>
          <p:cNvSpPr txBox="1">
            <a:spLocks noGrp="1"/>
          </p:cNvSpPr>
          <p:nvPr>
            <p:ph type="sldNum" idx="12"/>
          </p:nvPr>
        </p:nvSpPr>
        <p:spPr>
          <a:xfrm>
            <a:off x="4872960" y="9333746"/>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GB" sz="1800">
                <a:solidFill>
                  <a:schemeClr val="lt1"/>
                </a:solidFill>
              </a:rPr>
              <a:t>04</a:t>
            </a:r>
            <a:endParaRPr/>
          </a:p>
        </p:txBody>
      </p:sp>
      <p:sp>
        <p:nvSpPr>
          <p:cNvPr id="143" name="Google Shape;143;p4"/>
          <p:cNvSpPr/>
          <p:nvPr/>
        </p:nvSpPr>
        <p:spPr>
          <a:xfrm>
            <a:off x="-213177" y="892321"/>
            <a:ext cx="595917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chemeClr val="bg1"/>
                </a:solidFill>
                <a:latin typeface="Tahoma" panose="020B0604030504040204" pitchFamily="34" charset="0"/>
                <a:ea typeface="Tahoma" panose="020B0604030504040204" pitchFamily="34" charset="0"/>
                <a:cs typeface="Tahoma" panose="020B0604030504040204" pitchFamily="34" charset="0"/>
                <a:sym typeface="Calibri"/>
              </a:rPr>
              <a:t>THE </a:t>
            </a:r>
            <a:r>
              <a:rPr lang="en-GB" sz="1800">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IMPLEMENTATION</a:t>
            </a:r>
            <a:r>
              <a:rPr lang="en-GB" sz="1800">
                <a:solidFill>
                  <a:schemeClr val="bg1"/>
                </a:solidFill>
                <a:latin typeface="Tahoma" panose="020B0604030504040204" pitchFamily="34" charset="0"/>
                <a:ea typeface="Tahoma" panose="020B0604030504040204" pitchFamily="34" charset="0"/>
                <a:cs typeface="Tahoma" panose="020B0604030504040204" pitchFamily="34" charset="0"/>
                <a:sym typeface="Calibri"/>
              </a:rPr>
              <a:t> OF OUR PROVISION</a:t>
            </a:r>
            <a:endParaRPr>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01637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7</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308" y="199293"/>
            <a:ext cx="5976205" cy="6377354"/>
          </a:xfrm>
          <a:prstGeom prst="rect">
            <a:avLst/>
          </a:prstGeom>
        </p:spPr>
      </p:pic>
      <p:sp>
        <p:nvSpPr>
          <p:cNvPr id="5" name="Rectangle 4"/>
          <p:cNvSpPr/>
          <p:nvPr/>
        </p:nvSpPr>
        <p:spPr>
          <a:xfrm>
            <a:off x="410308" y="199292"/>
            <a:ext cx="2590800" cy="808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a:solidFill>
                  <a:srgbClr val="002060"/>
                </a:solidFill>
                <a:latin typeface="Tahoma" panose="020B0604030504040204" pitchFamily="34" charset="0"/>
                <a:ea typeface="Tahoma" panose="020B0604030504040204" pitchFamily="34" charset="0"/>
                <a:cs typeface="Tahoma" panose="020B0604030504040204" pitchFamily="34" charset="0"/>
              </a:rPr>
              <a:t>The Graduated Response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308" y="6576647"/>
            <a:ext cx="5976205" cy="3200847"/>
          </a:xfrm>
          <a:prstGeom prst="rect">
            <a:avLst/>
          </a:prstGeom>
        </p:spPr>
      </p:pic>
      <p:sp>
        <p:nvSpPr>
          <p:cNvPr id="7" name="Rectangle 6"/>
          <p:cNvSpPr/>
          <p:nvPr/>
        </p:nvSpPr>
        <p:spPr>
          <a:xfrm>
            <a:off x="410308" y="6576648"/>
            <a:ext cx="2989384" cy="468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a:solidFill>
                  <a:srgbClr val="002060"/>
                </a:solidFill>
                <a:latin typeface="Tahoma" panose="020B0604030504040204" pitchFamily="34" charset="0"/>
                <a:ea typeface="Tahoma" panose="020B0604030504040204" pitchFamily="34" charset="0"/>
                <a:cs typeface="Tahoma" panose="020B0604030504040204" pitchFamily="34" charset="0"/>
              </a:rPr>
              <a:t>Waves of Intervention</a:t>
            </a:r>
          </a:p>
        </p:txBody>
      </p:sp>
      <p:sp>
        <p:nvSpPr>
          <p:cNvPr id="8" name="Google Shape;142;p4"/>
          <p:cNvSpPr txBox="1">
            <a:spLocks/>
          </p:cNvSpPr>
          <p:nvPr/>
        </p:nvSpPr>
        <p:spPr>
          <a:xfrm rot="10800000" flipV="1">
            <a:off x="5212929" y="9443731"/>
            <a:ext cx="1543050" cy="176713"/>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9pPr>
          </a:lstStyle>
          <a:p>
            <a:r>
              <a:rPr lang="en-GB" sz="1800">
                <a:solidFill>
                  <a:schemeClr val="lt1"/>
                </a:solidFill>
              </a:rPr>
              <a:t>05</a:t>
            </a:r>
            <a:endParaRPr lang="en-GB"/>
          </a:p>
        </p:txBody>
      </p:sp>
    </p:spTree>
    <p:extLst>
      <p:ext uri="{BB962C8B-B14F-4D97-AF65-F5344CB8AC3E}">
        <p14:creationId xmlns:p14="http://schemas.microsoft.com/office/powerpoint/2010/main" val="3136039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8</a:t>
            </a:fld>
            <a:endParaRPr lang="en-GB"/>
          </a:p>
        </p:txBody>
      </p:sp>
      <p:sp>
        <p:nvSpPr>
          <p:cNvPr id="8" name="Google Shape;142;p4"/>
          <p:cNvSpPr txBox="1">
            <a:spLocks/>
          </p:cNvSpPr>
          <p:nvPr/>
        </p:nvSpPr>
        <p:spPr>
          <a:xfrm rot="10800000" flipV="1">
            <a:off x="5212929" y="9443731"/>
            <a:ext cx="1543050" cy="176713"/>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900" b="0" i="0" u="none" strike="noStrike" cap="none">
                <a:solidFill>
                  <a:srgbClr val="888888"/>
                </a:solidFill>
                <a:latin typeface="Calibri"/>
                <a:ea typeface="Calibri"/>
                <a:cs typeface="Calibri"/>
                <a:sym typeface="Calibri"/>
              </a:defRPr>
            </a:lvl9pPr>
          </a:lstStyle>
          <a:p>
            <a:r>
              <a:rPr lang="en-GB" sz="1800">
                <a:solidFill>
                  <a:schemeClr val="lt1"/>
                </a:solidFill>
              </a:rPr>
              <a:t>05</a:t>
            </a:r>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799" y="119269"/>
            <a:ext cx="6294783" cy="9324461"/>
          </a:xfrm>
          <a:prstGeom prst="rect">
            <a:avLst/>
          </a:prstGeom>
        </p:spPr>
      </p:pic>
    </p:spTree>
    <p:extLst>
      <p:ext uri="{BB962C8B-B14F-4D97-AF65-F5344CB8AC3E}">
        <p14:creationId xmlns:p14="http://schemas.microsoft.com/office/powerpoint/2010/main" val="530497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9</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0" y="1022001"/>
            <a:ext cx="5638800" cy="8686799"/>
          </a:xfrm>
          <a:prstGeom prst="rect">
            <a:avLst/>
          </a:prstGeom>
        </p:spPr>
      </p:pic>
    </p:spTree>
    <p:extLst>
      <p:ext uri="{BB962C8B-B14F-4D97-AF65-F5344CB8AC3E}">
        <p14:creationId xmlns:p14="http://schemas.microsoft.com/office/powerpoint/2010/main" val="3779249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10</a:t>
            </a:fld>
            <a:endParaRPr lang="en-GB"/>
          </a:p>
        </p:txBody>
      </p:sp>
      <p:sp>
        <p:nvSpPr>
          <p:cNvPr id="3" name="Rectangle 2"/>
          <p:cNvSpPr/>
          <p:nvPr/>
        </p:nvSpPr>
        <p:spPr>
          <a:xfrm>
            <a:off x="1414463" y="8157672"/>
            <a:ext cx="3429000" cy="523220"/>
          </a:xfrm>
          <a:prstGeom prst="rect">
            <a:avLst/>
          </a:prstGeom>
        </p:spPr>
        <p:txBody>
          <a:bodyPr>
            <a:spAutoFit/>
          </a:bodyPr>
          <a:lstStyle/>
          <a:p>
            <a:pPr fontAlgn="base"/>
            <a:r>
              <a:rPr lang="en-US" sz="2800" b="1">
                <a:latin typeface="Segoe UI" panose="020B0502040204020203" pitchFamily="34" charset="0"/>
              </a:rPr>
              <a:t>Attach EVIDENCE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960" y="533400"/>
            <a:ext cx="5105400" cy="6541954"/>
          </a:xfrm>
          <a:prstGeom prst="rect">
            <a:avLst/>
          </a:prstGeom>
        </p:spPr>
      </p:pic>
    </p:spTree>
    <p:extLst>
      <p:ext uri="{BB962C8B-B14F-4D97-AF65-F5344CB8AC3E}">
        <p14:creationId xmlns:p14="http://schemas.microsoft.com/office/powerpoint/2010/main" val="3851597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6"/>
          <p:cNvSpPr txBox="1"/>
          <p:nvPr/>
        </p:nvSpPr>
        <p:spPr>
          <a:xfrm>
            <a:off x="-1176607" y="181515"/>
            <a:ext cx="7366000" cy="830956"/>
          </a:xfrm>
          <a:prstGeom prst="rect">
            <a:avLst/>
          </a:prstGeom>
          <a:noFill/>
          <a:ln>
            <a:noFill/>
          </a:ln>
        </p:spPr>
        <p:txBody>
          <a:bodyPr spcFirstLastPara="1" wrap="square" lIns="91425" tIns="45700" rIns="91425" bIns="45700" anchor="t" anchorCtr="0">
            <a:spAutoFit/>
          </a:bodyPr>
          <a:lstStyle/>
          <a:p>
            <a:pPr algn="r"/>
            <a:r>
              <a:rPr lang="en-GB" sz="3600" u="sng">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TEACHING AND LEARNING  </a:t>
            </a:r>
            <a:endParaRPr lang="en-GB" sz="1100" u="sng">
              <a:solidFill>
                <a:srgbClr val="002060"/>
              </a:solidFill>
              <a:latin typeface="Tahoma" panose="020B0604030504040204" pitchFamily="34" charset="0"/>
              <a:ea typeface="Tahoma" panose="020B0604030504040204" pitchFamily="34" charset="0"/>
              <a:cs typeface="Tahoma" panose="020B0604030504040204" pitchFamily="34" charset="0"/>
            </a:endParaRPr>
          </a:p>
          <a:p>
            <a:pPr marL="0" marR="0" lvl="0" indent="0" algn="r" rtl="0">
              <a:spcBef>
                <a:spcPts val="0"/>
              </a:spcBef>
              <a:spcAft>
                <a:spcPts val="0"/>
              </a:spcAft>
              <a:buNone/>
            </a:pPr>
            <a:endParaRPr sz="1100"/>
          </a:p>
        </p:txBody>
      </p:sp>
      <p:sp>
        <p:nvSpPr>
          <p:cNvPr id="165" name="Google Shape;165;p6"/>
          <p:cNvSpPr/>
          <p:nvPr/>
        </p:nvSpPr>
        <p:spPr>
          <a:xfrm>
            <a:off x="-164738" y="851799"/>
            <a:ext cx="5959176"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chemeClr val="bg1"/>
                </a:solidFill>
                <a:latin typeface="Gill Sans MT" panose="020B0502020104020203" pitchFamily="34" charset="0"/>
                <a:ea typeface="Calibri"/>
                <a:cs typeface="Calibri"/>
                <a:sym typeface="Calibri"/>
              </a:rPr>
              <a:t>THE </a:t>
            </a:r>
            <a:r>
              <a:rPr lang="en-GB" sz="1800">
                <a:solidFill>
                  <a:srgbClr val="002060"/>
                </a:solidFill>
                <a:latin typeface="Gill Sans MT" panose="020B0502020104020203" pitchFamily="34" charset="0"/>
                <a:ea typeface="Calibri"/>
                <a:cs typeface="Calibri"/>
                <a:sym typeface="Calibri"/>
              </a:rPr>
              <a:t>IMPLEMENTATION</a:t>
            </a:r>
            <a:r>
              <a:rPr lang="en-GB" sz="1800">
                <a:solidFill>
                  <a:schemeClr val="bg1"/>
                </a:solidFill>
                <a:latin typeface="Gill Sans MT" panose="020B0502020104020203" pitchFamily="34" charset="0"/>
                <a:ea typeface="Calibri"/>
                <a:cs typeface="Calibri"/>
                <a:sym typeface="Calibri"/>
              </a:rPr>
              <a:t> OF OUR PROVISION</a:t>
            </a:r>
            <a:endParaRPr>
              <a:solidFill>
                <a:schemeClr val="bg1"/>
              </a:solidFill>
              <a:latin typeface="Gill Sans MT" panose="020B0502020104020203" pitchFamily="34" charset="0"/>
            </a:endParaRPr>
          </a:p>
        </p:txBody>
      </p:sp>
      <p:sp>
        <p:nvSpPr>
          <p:cNvPr id="169" name="Google Shape;169;p6"/>
          <p:cNvSpPr txBox="1">
            <a:spLocks noGrp="1"/>
          </p:cNvSpPr>
          <p:nvPr>
            <p:ph type="sldNum" idx="12"/>
          </p:nvPr>
        </p:nvSpPr>
        <p:spPr>
          <a:xfrm>
            <a:off x="5022913" y="9307076"/>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GB" sz="1800">
                <a:solidFill>
                  <a:schemeClr val="lt1"/>
                </a:solidFill>
              </a:rPr>
              <a:t>06</a:t>
            </a:r>
            <a:endParaRPr/>
          </a:p>
        </p:txBody>
      </p:sp>
      <p:pic>
        <p:nvPicPr>
          <p:cNvPr id="2" name="Picture 1">
            <a:extLst>
              <a:ext uri="{FF2B5EF4-FFF2-40B4-BE49-F238E27FC236}">
                <a16:creationId xmlns:a16="http://schemas.microsoft.com/office/drawing/2014/main" id="{A6CDC9CB-5E3F-47C7-BD5B-65FE79FCCDBA}"/>
              </a:ext>
            </a:extLst>
          </p:cNvPr>
          <p:cNvPicPr>
            <a:picLocks noChangeAspect="1"/>
          </p:cNvPicPr>
          <p:nvPr/>
        </p:nvPicPr>
        <p:blipFill>
          <a:blip r:embed="rId3"/>
          <a:stretch>
            <a:fillRect/>
          </a:stretch>
        </p:blipFill>
        <p:spPr>
          <a:xfrm>
            <a:off x="2281649" y="1440830"/>
            <a:ext cx="2610917" cy="1999852"/>
          </a:xfrm>
          <a:prstGeom prst="rect">
            <a:avLst/>
          </a:prstGeom>
        </p:spPr>
      </p:pic>
      <p:pic>
        <p:nvPicPr>
          <p:cNvPr id="3" name="Picture 2">
            <a:extLst>
              <a:ext uri="{FF2B5EF4-FFF2-40B4-BE49-F238E27FC236}">
                <a16:creationId xmlns:a16="http://schemas.microsoft.com/office/drawing/2014/main" id="{38822FCC-EB38-4633-AA62-F17A9067D00D}"/>
              </a:ext>
            </a:extLst>
          </p:cNvPr>
          <p:cNvPicPr>
            <a:picLocks noChangeAspect="1"/>
          </p:cNvPicPr>
          <p:nvPr/>
        </p:nvPicPr>
        <p:blipFill>
          <a:blip r:embed="rId4"/>
          <a:stretch>
            <a:fillRect/>
          </a:stretch>
        </p:blipFill>
        <p:spPr>
          <a:xfrm>
            <a:off x="3926476" y="7132165"/>
            <a:ext cx="2803218" cy="2174911"/>
          </a:xfrm>
          <a:prstGeom prst="rect">
            <a:avLst/>
          </a:prstGeom>
        </p:spPr>
      </p:pic>
      <p:pic>
        <p:nvPicPr>
          <p:cNvPr id="4" name="Picture 3">
            <a:extLst>
              <a:ext uri="{FF2B5EF4-FFF2-40B4-BE49-F238E27FC236}">
                <a16:creationId xmlns:a16="http://schemas.microsoft.com/office/drawing/2014/main" id="{B38C0B84-FE3B-4E4D-B8A9-A90ABBB6F11E}"/>
              </a:ext>
            </a:extLst>
          </p:cNvPr>
          <p:cNvPicPr>
            <a:picLocks noChangeAspect="1"/>
          </p:cNvPicPr>
          <p:nvPr/>
        </p:nvPicPr>
        <p:blipFill>
          <a:blip r:embed="rId5"/>
          <a:stretch>
            <a:fillRect/>
          </a:stretch>
        </p:blipFill>
        <p:spPr>
          <a:xfrm>
            <a:off x="418583" y="7132501"/>
            <a:ext cx="2689344" cy="2038945"/>
          </a:xfrm>
          <a:prstGeom prst="rect">
            <a:avLst/>
          </a:prstGeom>
        </p:spPr>
      </p:pic>
      <p:pic>
        <p:nvPicPr>
          <p:cNvPr id="5" name="Picture 4">
            <a:extLst>
              <a:ext uri="{FF2B5EF4-FFF2-40B4-BE49-F238E27FC236}">
                <a16:creationId xmlns:a16="http://schemas.microsoft.com/office/drawing/2014/main" id="{47838CE7-D92E-4571-963C-CA4C272AEDE5}"/>
              </a:ext>
            </a:extLst>
          </p:cNvPr>
          <p:cNvPicPr>
            <a:picLocks noChangeAspect="1"/>
          </p:cNvPicPr>
          <p:nvPr/>
        </p:nvPicPr>
        <p:blipFill>
          <a:blip r:embed="rId6"/>
          <a:stretch>
            <a:fillRect/>
          </a:stretch>
        </p:blipFill>
        <p:spPr>
          <a:xfrm>
            <a:off x="3906870" y="3468160"/>
            <a:ext cx="2759624" cy="2174912"/>
          </a:xfrm>
          <a:prstGeom prst="rect">
            <a:avLst/>
          </a:prstGeom>
        </p:spPr>
      </p:pic>
      <p:pic>
        <p:nvPicPr>
          <p:cNvPr id="6" name="Picture 5">
            <a:extLst>
              <a:ext uri="{FF2B5EF4-FFF2-40B4-BE49-F238E27FC236}">
                <a16:creationId xmlns:a16="http://schemas.microsoft.com/office/drawing/2014/main" id="{DB9569D5-B74B-4413-B9C0-A34488A54D49}"/>
              </a:ext>
            </a:extLst>
          </p:cNvPr>
          <p:cNvPicPr>
            <a:picLocks noChangeAspect="1"/>
          </p:cNvPicPr>
          <p:nvPr/>
        </p:nvPicPr>
        <p:blipFill>
          <a:blip r:embed="rId7"/>
          <a:stretch>
            <a:fillRect/>
          </a:stretch>
        </p:blipFill>
        <p:spPr>
          <a:xfrm>
            <a:off x="55226" y="3476740"/>
            <a:ext cx="2759624" cy="2166332"/>
          </a:xfrm>
          <a:prstGeom prst="rect">
            <a:avLst/>
          </a:prstGeom>
        </p:spPr>
      </p:pic>
      <p:sp>
        <p:nvSpPr>
          <p:cNvPr id="7" name="TextBox 6">
            <a:extLst>
              <a:ext uri="{FF2B5EF4-FFF2-40B4-BE49-F238E27FC236}">
                <a16:creationId xmlns:a16="http://schemas.microsoft.com/office/drawing/2014/main" id="{3E03BF00-F61D-429F-8C39-18591FA01CE4}"/>
              </a:ext>
            </a:extLst>
          </p:cNvPr>
          <p:cNvSpPr txBox="1"/>
          <p:nvPr/>
        </p:nvSpPr>
        <p:spPr>
          <a:xfrm>
            <a:off x="680901" y="5715189"/>
            <a:ext cx="5735109" cy="1169551"/>
          </a:xfrm>
          <a:prstGeom prst="rect">
            <a:avLst/>
          </a:prstGeom>
          <a:noFill/>
        </p:spPr>
        <p:txBody>
          <a:bodyPr wrap="square" rtlCol="0">
            <a:spAutoFit/>
          </a:bodyPr>
          <a:lstStyle/>
          <a:p>
            <a:pPr algn="ctr"/>
            <a:r>
              <a:rPr lang="en-US">
                <a:solidFill>
                  <a:srgbClr val="002060"/>
                </a:solidFill>
                <a:latin typeface="Tahoma" panose="020B0604030504040204" pitchFamily="34" charset="0"/>
                <a:ea typeface="Tahoma" panose="020B0604030504040204" pitchFamily="34" charset="0"/>
                <a:cs typeface="Tahoma" panose="020B0604030504040204" pitchFamily="34" charset="0"/>
              </a:rPr>
              <a:t>Improving high quality teaching for all pupils will improve outcomes for pupils with SEND. Teachers should develop a repertoire of these strategies they can use flexibly in response to individual needs and use them as the starting point for classroom teaching for all pupils, including those with SEND.</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7"/>
          <p:cNvSpPr txBox="1"/>
          <p:nvPr/>
        </p:nvSpPr>
        <p:spPr>
          <a:xfrm>
            <a:off x="-860534" y="112581"/>
            <a:ext cx="6993394" cy="64629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3600" u="sng">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TEACHING AND LEARNING  </a:t>
            </a:r>
            <a:endParaRPr sz="1100" u="sng">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75" name="Google Shape;175;p7"/>
          <p:cNvSpPr/>
          <p:nvPr/>
        </p:nvSpPr>
        <p:spPr>
          <a:xfrm>
            <a:off x="-739479" y="778570"/>
            <a:ext cx="6576613" cy="36933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800">
                <a:solidFill>
                  <a:schemeClr val="bg1"/>
                </a:solidFill>
                <a:latin typeface="Tahoma" panose="020B0604030504040204" pitchFamily="34" charset="0"/>
                <a:ea typeface="Tahoma" panose="020B0604030504040204" pitchFamily="34" charset="0"/>
                <a:cs typeface="Tahoma" panose="020B0604030504040204" pitchFamily="34" charset="0"/>
                <a:sym typeface="Calibri"/>
              </a:rPr>
              <a:t>The </a:t>
            </a:r>
            <a:r>
              <a:rPr lang="en-GB" sz="1800">
                <a:solidFill>
                  <a:srgbClr val="002060"/>
                </a:solidFill>
                <a:latin typeface="Tahoma" panose="020B0604030504040204" pitchFamily="34" charset="0"/>
                <a:ea typeface="Tahoma" panose="020B0604030504040204" pitchFamily="34" charset="0"/>
                <a:cs typeface="Tahoma" panose="020B0604030504040204" pitchFamily="34" charset="0"/>
                <a:sym typeface="Calibri"/>
              </a:rPr>
              <a:t>non-negotiables:</a:t>
            </a:r>
            <a:r>
              <a:rPr lang="en-GB" sz="1800">
                <a:solidFill>
                  <a:schemeClr val="bg1"/>
                </a:solidFill>
                <a:latin typeface="Tahoma" panose="020B0604030504040204" pitchFamily="34" charset="0"/>
                <a:ea typeface="Tahoma" panose="020B0604030504040204" pitchFamily="34" charset="0"/>
                <a:cs typeface="Tahoma" panose="020B0604030504040204" pitchFamily="34" charset="0"/>
                <a:sym typeface="Calibri"/>
              </a:rPr>
              <a:t> What you are expected to do</a:t>
            </a:r>
            <a:endParaRPr>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79" name="Google Shape;179;p7"/>
          <p:cNvSpPr/>
          <p:nvPr/>
        </p:nvSpPr>
        <p:spPr>
          <a:xfrm>
            <a:off x="224443" y="1349102"/>
            <a:ext cx="4648771" cy="4814097"/>
          </a:xfrm>
          <a:prstGeom prst="rect">
            <a:avLst/>
          </a:prstGeom>
          <a:no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buClr>
                <a:schemeClr val="lt1"/>
              </a:buClr>
              <a:buSzPts val="1470"/>
            </a:pPr>
            <a:endParaRPr lang="en-US">
              <a:solidFill>
                <a:schemeClr val="bg1"/>
              </a:solidFill>
              <a:latin typeface="Gill Sans MT" panose="020B0502020104020203" pitchFamily="34" charset="0"/>
            </a:endParaRPr>
          </a:p>
          <a:p>
            <a:pPr lvl="0">
              <a:buClr>
                <a:schemeClr val="lt1"/>
              </a:buClr>
              <a:buSzPts val="1470"/>
            </a:pPr>
            <a:endParaRPr lang="en-US">
              <a:solidFill>
                <a:schemeClr val="bg1"/>
              </a:solidFill>
              <a:latin typeface="Gill Sans MT" panose="020B0502020104020203" pitchFamily="34" charset="0"/>
            </a:endParaRPr>
          </a:p>
          <a:p>
            <a:pPr lvl="0">
              <a:buClr>
                <a:schemeClr val="lt1"/>
              </a:buClr>
              <a:buSzPts val="1470"/>
            </a:pPr>
            <a:r>
              <a:rPr lang="en-US" sz="1300">
                <a:solidFill>
                  <a:srgbClr val="002060"/>
                </a:solidFill>
                <a:latin typeface="Gill Sans MT" panose="020B0502020104020203" pitchFamily="34" charset="0"/>
              </a:rPr>
              <a:t>In relation to children/young people at risk of or with special educational needs/disabilities, class and subject teachers should:  Ensure early identification of: </a:t>
            </a:r>
          </a:p>
          <a:p>
            <a:pPr marL="285750" lvl="0" indent="-285750" algn="just">
              <a:buClr>
                <a:schemeClr val="lt1"/>
              </a:buClr>
              <a:buSzPts val="1470"/>
              <a:buFont typeface="Courier New" panose="02070309020205020404" pitchFamily="49" charset="0"/>
              <a:buChar char="o"/>
            </a:pPr>
            <a:r>
              <a:rPr lang="en-US" sz="1300">
                <a:solidFill>
                  <a:srgbClr val="002060"/>
                </a:solidFill>
                <a:latin typeface="Gill Sans MT" panose="020B0502020104020203" pitchFamily="34" charset="0"/>
              </a:rPr>
              <a:t>special educational needs; </a:t>
            </a:r>
          </a:p>
          <a:p>
            <a:pPr marL="285750" lvl="5" indent="-285750" algn="just">
              <a:buClr>
                <a:schemeClr val="lt1"/>
              </a:buClr>
              <a:buSzPts val="1470"/>
              <a:buFont typeface="Courier New" panose="02070309020205020404" pitchFamily="49" charset="0"/>
              <a:buChar char="o"/>
            </a:pPr>
            <a:r>
              <a:rPr lang="en-US" sz="1300">
                <a:solidFill>
                  <a:srgbClr val="002060"/>
                </a:solidFill>
                <a:latin typeface="Gill Sans MT" panose="020B0502020104020203" pitchFamily="34" charset="0"/>
              </a:rPr>
              <a:t>barriers to learning; </a:t>
            </a:r>
          </a:p>
          <a:p>
            <a:pPr marL="285750" lvl="5" indent="-285750" algn="just">
              <a:buClr>
                <a:schemeClr val="lt1"/>
              </a:buClr>
              <a:buSzPts val="1470"/>
              <a:buFont typeface="Courier New" panose="02070309020205020404" pitchFamily="49" charset="0"/>
              <a:buChar char="o"/>
            </a:pPr>
            <a:r>
              <a:rPr lang="en-US" sz="1300">
                <a:solidFill>
                  <a:srgbClr val="002060"/>
                </a:solidFill>
                <a:latin typeface="Gill Sans MT" panose="020B0502020104020203" pitchFamily="34" charset="0"/>
              </a:rPr>
              <a:t>appropriate interventions and actions (</a:t>
            </a:r>
            <a:r>
              <a:rPr lang="en-US" sz="1300" err="1">
                <a:solidFill>
                  <a:srgbClr val="002060"/>
                </a:solidFill>
                <a:latin typeface="Gill Sans MT" panose="020B0502020104020203" pitchFamily="34" charset="0"/>
              </a:rPr>
              <a:t>eg</a:t>
            </a:r>
            <a:r>
              <a:rPr lang="en-US" sz="1300">
                <a:solidFill>
                  <a:srgbClr val="002060"/>
                </a:solidFill>
                <a:latin typeface="Gill Sans MT" panose="020B0502020104020203" pitchFamily="34" charset="0"/>
              </a:rPr>
              <a:t> ‘graduated approach’, ‘SEN support’) in consultation with the SENCO; </a:t>
            </a:r>
          </a:p>
          <a:p>
            <a:pPr marL="285750" lvl="5" indent="-285750" algn="ctr">
              <a:buClr>
                <a:schemeClr val="lt1"/>
              </a:buClr>
              <a:buSzPts val="1470"/>
              <a:buFont typeface="Courier New" panose="02070309020205020404" pitchFamily="49" charset="0"/>
              <a:buChar char="o"/>
            </a:pPr>
            <a:endParaRPr lang="en-US" sz="1300">
              <a:solidFill>
                <a:srgbClr val="002060"/>
              </a:solidFill>
              <a:latin typeface="Gill Sans MT" panose="020B0502020104020203" pitchFamily="34" charset="0"/>
            </a:endParaRPr>
          </a:p>
          <a:p>
            <a:pPr marL="285750" lvl="2"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Have full knowledge of children’s/young people’s ‘SEN support’ or Education, Health and Care Plans; </a:t>
            </a:r>
          </a:p>
          <a:p>
            <a:pPr marL="285750" lvl="3"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Provide access to a broad and balanced curriculum; </a:t>
            </a:r>
          </a:p>
          <a:p>
            <a:pPr marL="285750" lvl="3"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Understand and provide ‘high quality teaching’; </a:t>
            </a:r>
          </a:p>
          <a:p>
            <a:pPr marL="285750" lvl="3"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Have appropriate high expectations based on assessment; </a:t>
            </a:r>
          </a:p>
          <a:p>
            <a:pPr marL="285750" lvl="3"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Assume responsibility and accountability for their learning, progress and development; </a:t>
            </a:r>
          </a:p>
          <a:p>
            <a:pPr marL="285750" lvl="3"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Maintain responsibility for working with them on a daily basis, even when interventions involve group or one-to-one teaching/support away from the main class; </a:t>
            </a:r>
          </a:p>
          <a:p>
            <a:pPr marL="285750" lvl="3" indent="-285750">
              <a:buClr>
                <a:schemeClr val="lt1"/>
              </a:buClr>
              <a:buSzPts val="1470"/>
              <a:buFont typeface="Arial" panose="020B0604020202020204" pitchFamily="34" charset="0"/>
              <a:buChar char="•"/>
            </a:pPr>
            <a:r>
              <a:rPr lang="en-US" sz="1300">
                <a:solidFill>
                  <a:srgbClr val="002060"/>
                </a:solidFill>
                <a:latin typeface="Gill Sans MT" panose="020B0502020104020203" pitchFamily="34" charset="0"/>
              </a:rPr>
              <a:t> Regularly assess, monitor and review their progress (academic, developmental and social-emotional) during the course of the year with a view to ensuring the ultimate outcome of ‘a successful transition to adult life</a:t>
            </a:r>
            <a:r>
              <a:rPr lang="en-US" sz="1300">
                <a:solidFill>
                  <a:schemeClr val="tx1"/>
                </a:solidFill>
                <a:latin typeface="Gill Sans MT" panose="020B0502020104020203" pitchFamily="34" charset="0"/>
              </a:rPr>
              <a:t>’</a:t>
            </a:r>
          </a:p>
          <a:p>
            <a:pPr marR="0" lvl="0" algn="l" rtl="0">
              <a:spcBef>
                <a:spcPts val="0"/>
              </a:spcBef>
              <a:spcAft>
                <a:spcPts val="0"/>
              </a:spcAft>
              <a:buClr>
                <a:schemeClr val="lt1"/>
              </a:buClr>
              <a:buSzPts val="1470"/>
            </a:pPr>
            <a:endParaRPr/>
          </a:p>
        </p:txBody>
      </p:sp>
      <p:sp>
        <p:nvSpPr>
          <p:cNvPr id="180" name="Google Shape;180;p7"/>
          <p:cNvSpPr/>
          <p:nvPr/>
        </p:nvSpPr>
        <p:spPr>
          <a:xfrm>
            <a:off x="507625" y="1444135"/>
            <a:ext cx="3857961"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chemeClr val="bg1"/>
                </a:solidFill>
                <a:latin typeface="Gill Sans MT" panose="020B0502020104020203" pitchFamily="34" charset="0"/>
                <a:ea typeface="Calibri"/>
                <a:cs typeface="Calibri"/>
                <a:sym typeface="Calibri"/>
              </a:rPr>
              <a:t>YOUR ROLE AS A TEACHER </a:t>
            </a:r>
            <a:endParaRPr>
              <a:solidFill>
                <a:schemeClr val="bg1"/>
              </a:solidFill>
              <a:latin typeface="Gill Sans MT" panose="020B0502020104020203" pitchFamily="34" charset="0"/>
            </a:endParaRPr>
          </a:p>
        </p:txBody>
      </p:sp>
      <p:sp>
        <p:nvSpPr>
          <p:cNvPr id="181" name="Google Shape;181;p7"/>
          <p:cNvSpPr/>
          <p:nvPr/>
        </p:nvSpPr>
        <p:spPr>
          <a:xfrm>
            <a:off x="224444" y="6386332"/>
            <a:ext cx="4619015" cy="3322467"/>
          </a:xfrm>
          <a:prstGeom prst="rect">
            <a:avLst/>
          </a:prstGeom>
          <a:no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endParaRPr sz="1600">
              <a:solidFill>
                <a:srgbClr val="FFC000"/>
              </a:solidFill>
              <a:latin typeface="Calibri"/>
              <a:ea typeface="Calibri"/>
              <a:cs typeface="Calibri"/>
              <a:sym typeface="Calibri"/>
            </a:endParaRPr>
          </a:p>
        </p:txBody>
      </p:sp>
      <p:cxnSp>
        <p:nvCxnSpPr>
          <p:cNvPr id="183" name="Google Shape;183;p7"/>
          <p:cNvCxnSpPr/>
          <p:nvPr/>
        </p:nvCxnSpPr>
        <p:spPr>
          <a:xfrm rot="10800000">
            <a:off x="5895638" y="2391969"/>
            <a:ext cx="1" cy="7488567"/>
          </a:xfrm>
          <a:prstGeom prst="straightConnector1">
            <a:avLst/>
          </a:prstGeom>
          <a:noFill/>
          <a:ln w="76200" cap="flat" cmpd="sng">
            <a:solidFill>
              <a:srgbClr val="D8D8D8"/>
            </a:solidFill>
            <a:prstDash val="solid"/>
            <a:miter lim="800000"/>
            <a:headEnd type="none" w="sm" len="sm"/>
            <a:tailEnd type="none" w="sm" len="sm"/>
          </a:ln>
        </p:spPr>
      </p:cxnSp>
      <p:pic>
        <p:nvPicPr>
          <p:cNvPr id="184" name="Google Shape;184;p7"/>
          <p:cNvPicPr preferRelativeResize="0"/>
          <p:nvPr/>
        </p:nvPicPr>
        <p:blipFill rotWithShape="1">
          <a:blip r:embed="rId3">
            <a:alphaModFix/>
          </a:blip>
          <a:srcRect/>
          <a:stretch/>
        </p:blipFill>
        <p:spPr>
          <a:xfrm>
            <a:off x="5069156" y="7848679"/>
            <a:ext cx="1576434" cy="1380546"/>
          </a:xfrm>
          <a:prstGeom prst="rect">
            <a:avLst/>
          </a:prstGeom>
          <a:noFill/>
          <a:ln>
            <a:noFill/>
          </a:ln>
        </p:spPr>
      </p:pic>
      <p:pic>
        <p:nvPicPr>
          <p:cNvPr id="185" name="Google Shape;185;p7"/>
          <p:cNvPicPr preferRelativeResize="0"/>
          <p:nvPr/>
        </p:nvPicPr>
        <p:blipFill rotWithShape="1">
          <a:blip r:embed="rId4">
            <a:alphaModFix/>
          </a:blip>
          <a:srcRect/>
          <a:stretch/>
        </p:blipFill>
        <p:spPr>
          <a:xfrm>
            <a:off x="5008580" y="1349102"/>
            <a:ext cx="1774116" cy="1546665"/>
          </a:xfrm>
          <a:prstGeom prst="rect">
            <a:avLst/>
          </a:prstGeom>
          <a:noFill/>
          <a:ln>
            <a:noFill/>
          </a:ln>
        </p:spPr>
      </p:pic>
      <p:pic>
        <p:nvPicPr>
          <p:cNvPr id="186" name="Google Shape;186;p7"/>
          <p:cNvPicPr preferRelativeResize="0"/>
          <p:nvPr/>
        </p:nvPicPr>
        <p:blipFill rotWithShape="1">
          <a:blip r:embed="rId4">
            <a:alphaModFix/>
          </a:blip>
          <a:srcRect/>
          <a:stretch/>
        </p:blipFill>
        <p:spPr>
          <a:xfrm>
            <a:off x="5008580" y="2791886"/>
            <a:ext cx="1774116" cy="1546665"/>
          </a:xfrm>
          <a:prstGeom prst="rect">
            <a:avLst/>
          </a:prstGeom>
          <a:noFill/>
          <a:ln>
            <a:noFill/>
          </a:ln>
        </p:spPr>
      </p:pic>
      <p:pic>
        <p:nvPicPr>
          <p:cNvPr id="187" name="Google Shape;187;p7"/>
          <p:cNvPicPr preferRelativeResize="0"/>
          <p:nvPr/>
        </p:nvPicPr>
        <p:blipFill rotWithShape="1">
          <a:blip r:embed="rId4">
            <a:alphaModFix/>
          </a:blip>
          <a:srcRect/>
          <a:stretch/>
        </p:blipFill>
        <p:spPr>
          <a:xfrm>
            <a:off x="5008580" y="4242729"/>
            <a:ext cx="1774116" cy="1546665"/>
          </a:xfrm>
          <a:prstGeom prst="rect">
            <a:avLst/>
          </a:prstGeom>
          <a:noFill/>
          <a:ln>
            <a:noFill/>
          </a:ln>
        </p:spPr>
      </p:pic>
      <p:pic>
        <p:nvPicPr>
          <p:cNvPr id="188" name="Google Shape;188;p7"/>
          <p:cNvPicPr preferRelativeResize="0"/>
          <p:nvPr/>
        </p:nvPicPr>
        <p:blipFill rotWithShape="1">
          <a:blip r:embed="rId4">
            <a:alphaModFix/>
          </a:blip>
          <a:srcRect/>
          <a:stretch/>
        </p:blipFill>
        <p:spPr>
          <a:xfrm>
            <a:off x="5008580" y="5877155"/>
            <a:ext cx="1774116" cy="1546665"/>
          </a:xfrm>
          <a:prstGeom prst="rect">
            <a:avLst/>
          </a:prstGeom>
          <a:noFill/>
          <a:ln>
            <a:noFill/>
          </a:ln>
        </p:spPr>
      </p:pic>
      <p:sp>
        <p:nvSpPr>
          <p:cNvPr id="189" name="Google Shape;189;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GB" sz="1800">
                <a:solidFill>
                  <a:schemeClr val="lt1"/>
                </a:solidFill>
              </a:rPr>
              <a:t>07</a:t>
            </a:r>
            <a:endParaRPr/>
          </a:p>
        </p:txBody>
      </p:sp>
      <p:sp>
        <p:nvSpPr>
          <p:cNvPr id="3" name="Rectangle 2">
            <a:extLst>
              <a:ext uri="{FF2B5EF4-FFF2-40B4-BE49-F238E27FC236}">
                <a16:creationId xmlns:a16="http://schemas.microsoft.com/office/drawing/2014/main" id="{8F4DB0D4-44D8-4DB7-AFBC-7464D04A5CED}"/>
              </a:ext>
            </a:extLst>
          </p:cNvPr>
          <p:cNvSpPr/>
          <p:nvPr/>
        </p:nvSpPr>
        <p:spPr>
          <a:xfrm>
            <a:off x="224443" y="6386333"/>
            <a:ext cx="4619018" cy="3293209"/>
          </a:xfrm>
          <a:prstGeom prst="rect">
            <a:avLst/>
          </a:prstGeom>
        </p:spPr>
        <p:txBody>
          <a:bodyPr wrap="square">
            <a:spAutoFit/>
          </a:bodyPr>
          <a:lstStyle/>
          <a:p>
            <a:pPr lvl="0">
              <a:buClr>
                <a:srgbClr val="FFFFFF"/>
              </a:buClr>
              <a:buSzPts val="1470"/>
            </a:pPr>
            <a:r>
              <a:rPr lang="en-GB" sz="1300">
                <a:solidFill>
                  <a:srgbClr val="002060"/>
                </a:solidFill>
                <a:latin typeface="Gill Sans MT" panose="020B0502020104020203" pitchFamily="34" charset="0"/>
                <a:ea typeface="Calibri"/>
                <a:cs typeface="Calibri"/>
                <a:sym typeface="Calibri"/>
              </a:rPr>
              <a:t>Your main role is to help identify and overcome barriers to learning inside and outside the classroom.</a:t>
            </a:r>
          </a:p>
          <a:p>
            <a:pPr marL="285750" lvl="0" indent="-285750">
              <a:buClr>
                <a:srgbClr val="FFFFFF"/>
              </a:buClr>
              <a:buSzPts val="1470"/>
              <a:buFont typeface="Noto Sans Symbols"/>
              <a:buChar char="▪"/>
            </a:pPr>
            <a:r>
              <a:rPr lang="en-US" sz="1300">
                <a:solidFill>
                  <a:srgbClr val="002060"/>
                </a:solidFill>
                <a:latin typeface="Gill Sans MT" panose="020B0502020104020203" pitchFamily="34" charset="0"/>
                <a:cs typeface="Calibri"/>
                <a:sym typeface="Calibri"/>
              </a:rPr>
              <a:t>Teachers are responsible and accountable for the progress and development of the pupils in their class, including where pupils access support from  Teaching Assistants  or specialist staff.</a:t>
            </a:r>
          </a:p>
          <a:p>
            <a:pPr marL="285750" lvl="0" indent="-285750">
              <a:buClr>
                <a:srgbClr val="FFFFFF"/>
              </a:buClr>
              <a:buSzPts val="1470"/>
              <a:buFont typeface="Noto Sans Symbols"/>
              <a:buChar char="▪"/>
            </a:pPr>
            <a:r>
              <a:rPr lang="en-US" sz="1300">
                <a:solidFill>
                  <a:srgbClr val="002060"/>
                </a:solidFill>
                <a:latin typeface="Gill Sans MT" panose="020B0502020104020203" pitchFamily="34" charset="0"/>
                <a:cs typeface="Calibri"/>
                <a:sym typeface="Calibri"/>
              </a:rPr>
              <a:t>Teachers should work closely with any Teaching Assistants  or specialist staff involved, to plan and assess the impact of support and interventions and how they can be linked to classroom teaching.</a:t>
            </a:r>
          </a:p>
          <a:p>
            <a:pPr marL="285750" lvl="0" indent="-285750">
              <a:buClr>
                <a:srgbClr val="FFFFFF"/>
              </a:buClr>
              <a:buSzPts val="1470"/>
              <a:buFont typeface="Noto Sans Symbols"/>
              <a:buChar char="▪"/>
            </a:pPr>
            <a:r>
              <a:rPr lang="en-US" sz="1300">
                <a:solidFill>
                  <a:srgbClr val="002060"/>
                </a:solidFill>
                <a:latin typeface="Gill Sans MT" panose="020B0502020104020203" pitchFamily="34" charset="0"/>
                <a:cs typeface="Calibri"/>
                <a:sym typeface="Calibri"/>
              </a:rPr>
              <a:t>Working with the SENCO, teachers should revise the support in light of the pupil’s progress and development, deciding on any changes to the support and outcomes in consultation with the parent and pupil.</a:t>
            </a:r>
          </a:p>
          <a:p>
            <a:pPr marL="285750" lvl="0" indent="-285750">
              <a:buClr>
                <a:srgbClr val="FFFFFF"/>
              </a:buClr>
              <a:buSzPts val="1470"/>
              <a:buFont typeface="Noto Sans Symbols"/>
              <a:buChar char="▪"/>
            </a:pPr>
            <a:r>
              <a:rPr lang="en-US" sz="1300">
                <a:solidFill>
                  <a:srgbClr val="002060"/>
                </a:solidFill>
                <a:latin typeface="Gill Sans MT" panose="020B0502020104020203" pitchFamily="34" charset="0"/>
              </a:rPr>
              <a:t>Through professional development, secure knowledge, understanding and skills around SEND</a:t>
            </a:r>
            <a:endParaRPr lang="en-US" sz="1300">
              <a:solidFill>
                <a:srgbClr val="002060"/>
              </a:solidFill>
              <a:latin typeface="Gill Sans MT" panose="020B0502020104020203" pitchFamily="34" charset="0"/>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13</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574" y="1126435"/>
            <a:ext cx="5596123" cy="8415130"/>
          </a:xfrm>
          <a:prstGeom prst="rect">
            <a:avLst/>
          </a:prstGeom>
        </p:spPr>
      </p:pic>
      <p:sp>
        <p:nvSpPr>
          <p:cNvPr id="4" name="TextBox 3"/>
          <p:cNvSpPr txBox="1"/>
          <p:nvPr/>
        </p:nvSpPr>
        <p:spPr>
          <a:xfrm>
            <a:off x="916252" y="437322"/>
            <a:ext cx="4664766" cy="400110"/>
          </a:xfrm>
          <a:prstGeom prst="rect">
            <a:avLst/>
          </a:prstGeom>
          <a:noFill/>
        </p:spPr>
        <p:txBody>
          <a:bodyPr wrap="square" rtlCol="0">
            <a:spAutoFit/>
          </a:bodyPr>
          <a:lstStyle/>
          <a:p>
            <a:r>
              <a:rPr lang="en-GB" sz="2000" b="1" u="sng">
                <a:solidFill>
                  <a:srgbClr val="002060"/>
                </a:solidFill>
              </a:rPr>
              <a:t>Quality First Teaching Expectations</a:t>
            </a:r>
          </a:p>
        </p:txBody>
      </p:sp>
    </p:spTree>
    <p:extLst>
      <p:ext uri="{BB962C8B-B14F-4D97-AF65-F5344CB8AC3E}">
        <p14:creationId xmlns:p14="http://schemas.microsoft.com/office/powerpoint/2010/main" val="2449127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14</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2730" y="2475476"/>
            <a:ext cx="7871791" cy="6104260"/>
          </a:xfrm>
          <a:prstGeom prst="rect">
            <a:avLst/>
          </a:prstGeom>
        </p:spPr>
      </p:pic>
      <p:sp>
        <p:nvSpPr>
          <p:cNvPr id="4" name="TextBox 3"/>
          <p:cNvSpPr txBox="1"/>
          <p:nvPr/>
        </p:nvSpPr>
        <p:spPr>
          <a:xfrm>
            <a:off x="781878" y="410816"/>
            <a:ext cx="4744279" cy="830997"/>
          </a:xfrm>
          <a:prstGeom prst="rect">
            <a:avLst/>
          </a:prstGeom>
          <a:noFill/>
        </p:spPr>
        <p:txBody>
          <a:bodyPr wrap="square" rtlCol="0">
            <a:spAutoFit/>
          </a:bodyPr>
          <a:lstStyle/>
          <a:p>
            <a:r>
              <a:rPr lang="en-GB" sz="2400" u="sng">
                <a:solidFill>
                  <a:srgbClr val="002060"/>
                </a:solidFill>
              </a:rPr>
              <a:t>Core offer and Non Standard, Specialist Provision.</a:t>
            </a:r>
          </a:p>
        </p:txBody>
      </p:sp>
    </p:spTree>
    <p:extLst>
      <p:ext uri="{BB962C8B-B14F-4D97-AF65-F5344CB8AC3E}">
        <p14:creationId xmlns:p14="http://schemas.microsoft.com/office/powerpoint/2010/main" val="1908965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15</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4132" y="463903"/>
            <a:ext cx="3589331" cy="4459121"/>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4132" y="4923025"/>
            <a:ext cx="3589331" cy="4785775"/>
          </a:xfrm>
          <a:prstGeom prst="rect">
            <a:avLst/>
          </a:prstGeom>
        </p:spPr>
      </p:pic>
    </p:spTree>
    <p:extLst>
      <p:ext uri="{BB962C8B-B14F-4D97-AF65-F5344CB8AC3E}">
        <p14:creationId xmlns:p14="http://schemas.microsoft.com/office/powerpoint/2010/main" val="21244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16</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422" y="139714"/>
            <a:ext cx="3391194" cy="499915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7722" y="139714"/>
            <a:ext cx="3101609" cy="508298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422" y="5233895"/>
            <a:ext cx="4366638" cy="3947502"/>
          </a:xfrm>
          <a:prstGeom prst="rect">
            <a:avLst/>
          </a:prstGeom>
        </p:spPr>
      </p:pic>
      <p:pic>
        <p:nvPicPr>
          <p:cNvPr id="7" name="Picture 6" descr="Colourful Semantics | Speech Therapy ...">
            <a:extLst>
              <a:ext uri="{FF2B5EF4-FFF2-40B4-BE49-F238E27FC236}">
                <a16:creationId xmlns:a16="http://schemas.microsoft.com/office/drawing/2014/main" id="{26B1792C-A705-18B0-0294-F747ABA51589}"/>
              </a:ext>
            </a:extLst>
          </p:cNvPr>
          <p:cNvPicPr>
            <a:picLocks noChangeAspect="1"/>
          </p:cNvPicPr>
          <p:nvPr/>
        </p:nvPicPr>
        <p:blipFill>
          <a:blip r:embed="rId5"/>
          <a:stretch>
            <a:fillRect/>
          </a:stretch>
        </p:blipFill>
        <p:spPr>
          <a:xfrm>
            <a:off x="3379963" y="4960328"/>
            <a:ext cx="3469525" cy="1314450"/>
          </a:xfrm>
          <a:prstGeom prst="rect">
            <a:avLst/>
          </a:prstGeom>
        </p:spPr>
      </p:pic>
      <p:pic>
        <p:nvPicPr>
          <p:cNvPr id="8" name="Picture 7" descr="Welcome to Hunter's Bar Junior School">
            <a:extLst>
              <a:ext uri="{FF2B5EF4-FFF2-40B4-BE49-F238E27FC236}">
                <a16:creationId xmlns:a16="http://schemas.microsoft.com/office/drawing/2014/main" id="{1D938BE8-EF18-A52F-91D0-A280C411553F}"/>
              </a:ext>
            </a:extLst>
          </p:cNvPr>
          <p:cNvPicPr>
            <a:picLocks noChangeAspect="1"/>
          </p:cNvPicPr>
          <p:nvPr/>
        </p:nvPicPr>
        <p:blipFill>
          <a:blip r:embed="rId6"/>
          <a:stretch>
            <a:fillRect/>
          </a:stretch>
        </p:blipFill>
        <p:spPr>
          <a:xfrm>
            <a:off x="2652918" y="6695097"/>
            <a:ext cx="4071558" cy="2476020"/>
          </a:xfrm>
          <a:prstGeom prst="rect">
            <a:avLst/>
          </a:prstGeom>
        </p:spPr>
      </p:pic>
    </p:spTree>
    <p:extLst>
      <p:ext uri="{BB962C8B-B14F-4D97-AF65-F5344CB8AC3E}">
        <p14:creationId xmlns:p14="http://schemas.microsoft.com/office/powerpoint/2010/main" val="1989703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17</a:t>
            </a:fld>
            <a:endParaRPr lang="en-GB"/>
          </a:p>
        </p:txBody>
      </p:sp>
      <p:sp>
        <p:nvSpPr>
          <p:cNvPr id="4" name="TextBox 3"/>
          <p:cNvSpPr txBox="1"/>
          <p:nvPr/>
        </p:nvSpPr>
        <p:spPr>
          <a:xfrm>
            <a:off x="622852" y="437322"/>
            <a:ext cx="5486400" cy="3416320"/>
          </a:xfrm>
          <a:prstGeom prst="rect">
            <a:avLst/>
          </a:prstGeom>
          <a:noFill/>
        </p:spPr>
        <p:txBody>
          <a:bodyPr wrap="square" rtlCol="0">
            <a:spAutoFit/>
          </a:bodyPr>
          <a:lstStyle/>
          <a:p>
            <a:r>
              <a:rPr lang="en-GB" sz="1800" u="sng">
                <a:solidFill>
                  <a:schemeClr val="accent1">
                    <a:lumMod val="75000"/>
                  </a:schemeClr>
                </a:solidFill>
              </a:rPr>
              <a:t>Child Centred Review (CCR)</a:t>
            </a:r>
          </a:p>
          <a:p>
            <a:r>
              <a:rPr lang="en-GB" sz="1800">
                <a:solidFill>
                  <a:schemeClr val="accent1">
                    <a:lumMod val="75000"/>
                  </a:schemeClr>
                </a:solidFill>
              </a:rPr>
              <a:t>To be completed WITH parents/carers every term (3x per year ) signed by both yourselves and parent/carer and 2 of which can be completed in parents evening meetings. (Meeting time to be extended).</a:t>
            </a:r>
          </a:p>
          <a:p>
            <a:r>
              <a:rPr lang="en-GB" sz="1800">
                <a:solidFill>
                  <a:schemeClr val="accent1">
                    <a:lumMod val="75000"/>
                  </a:schemeClr>
                </a:solidFill>
              </a:rPr>
              <a:t>Please upload to CPOMS. Targets should be adapted every half term to show graduated response. Explain this to parents in meetings and any changed targets will be shared in the next meeting unless parents specify otherwise. </a:t>
            </a:r>
          </a:p>
          <a:p>
            <a:endParaRPr lang="en-GB" sz="1800"/>
          </a:p>
        </p:txBody>
      </p:sp>
    </p:spTree>
    <p:extLst>
      <p:ext uri="{BB962C8B-B14F-4D97-AF65-F5344CB8AC3E}">
        <p14:creationId xmlns:p14="http://schemas.microsoft.com/office/powerpoint/2010/main" val="467610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18</a:t>
            </a:fld>
            <a:endParaRPr lang="en-GB"/>
          </a:p>
        </p:txBody>
      </p:sp>
      <p:sp>
        <p:nvSpPr>
          <p:cNvPr id="3" name="Rectangle 2"/>
          <p:cNvSpPr/>
          <p:nvPr/>
        </p:nvSpPr>
        <p:spPr>
          <a:xfrm>
            <a:off x="568035" y="661436"/>
            <a:ext cx="5680365" cy="1815882"/>
          </a:xfrm>
          <a:prstGeom prst="rect">
            <a:avLst/>
          </a:prstGeom>
        </p:spPr>
        <p:txBody>
          <a:bodyPr wrap="square">
            <a:spAutoFit/>
          </a:bodyPr>
          <a:lstStyle/>
          <a:p>
            <a:r>
              <a:rPr lang="en-GB"/>
              <a:t>You DO NOT need to rewrite these from scratch each time. Comments can be tweaked at each review as needed but Targets must be reviewed. Targets should be SMART and matched to SEN need and only academic if the primary/secondary SEN need is  cognition and learning.</a:t>
            </a:r>
          </a:p>
          <a:p>
            <a:r>
              <a:rPr lang="en-GB"/>
              <a:t> See Smart Excel document in SEN CCR file. This document provides targets for each SEN need as well as success criteria, strategies and provision ideas.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74" y="2673927"/>
            <a:ext cx="6858000" cy="4641273"/>
          </a:xfrm>
          <a:prstGeom prst="rect">
            <a:avLst/>
          </a:prstGeom>
        </p:spPr>
      </p:pic>
      <p:sp>
        <p:nvSpPr>
          <p:cNvPr id="5" name="TextBox 4"/>
          <p:cNvSpPr txBox="1"/>
          <p:nvPr/>
        </p:nvSpPr>
        <p:spPr>
          <a:xfrm>
            <a:off x="568035" y="7315200"/>
            <a:ext cx="5818478" cy="1169551"/>
          </a:xfrm>
          <a:prstGeom prst="rect">
            <a:avLst/>
          </a:prstGeom>
          <a:noFill/>
        </p:spPr>
        <p:txBody>
          <a:bodyPr wrap="square" rtlCol="0">
            <a:spAutoFit/>
          </a:bodyPr>
          <a:lstStyle/>
          <a:p>
            <a:r>
              <a:rPr lang="en-GB"/>
              <a:t>S specific</a:t>
            </a:r>
          </a:p>
          <a:p>
            <a:r>
              <a:rPr lang="en-GB"/>
              <a:t>M measurable</a:t>
            </a:r>
          </a:p>
          <a:p>
            <a:r>
              <a:rPr lang="en-GB"/>
              <a:t>A achievable</a:t>
            </a:r>
          </a:p>
          <a:p>
            <a:r>
              <a:rPr lang="en-GB"/>
              <a:t>R relevant</a:t>
            </a:r>
          </a:p>
          <a:p>
            <a:r>
              <a:rPr lang="en-GB"/>
              <a:t>T time-bound. </a:t>
            </a:r>
          </a:p>
        </p:txBody>
      </p:sp>
    </p:spTree>
    <p:extLst>
      <p:ext uri="{BB962C8B-B14F-4D97-AF65-F5344CB8AC3E}">
        <p14:creationId xmlns:p14="http://schemas.microsoft.com/office/powerpoint/2010/main" val="2861576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19</a:t>
            </a:fld>
            <a:endParaRPr lang="en-GB"/>
          </a:p>
        </p:txBody>
      </p:sp>
      <p:sp>
        <p:nvSpPr>
          <p:cNvPr id="3" name="TextBox 2"/>
          <p:cNvSpPr txBox="1"/>
          <p:nvPr/>
        </p:nvSpPr>
        <p:spPr>
          <a:xfrm>
            <a:off x="161925" y="161925"/>
            <a:ext cx="6515100" cy="1169551"/>
          </a:xfrm>
          <a:prstGeom prst="rect">
            <a:avLst/>
          </a:prstGeom>
          <a:noFill/>
        </p:spPr>
        <p:txBody>
          <a:bodyPr wrap="square" rtlCol="0">
            <a:spAutoFit/>
          </a:bodyPr>
          <a:lstStyle/>
          <a:p>
            <a:r>
              <a:rPr lang="en-GB"/>
              <a:t>Provision maps should be updated every half term. Please refer to core-non core document to see if this counts as an intervention. Interventions must meet CCR targets.. I have set one up ready to be completed on Teams-Provision-2023/2024. There are examples of provision-please delete as appropriate,</a:t>
            </a:r>
          </a:p>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80160"/>
            <a:ext cx="6858000" cy="557008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 y="6737488"/>
            <a:ext cx="6858000" cy="3219750"/>
          </a:xfrm>
          <a:prstGeom prst="rect">
            <a:avLst/>
          </a:prstGeom>
        </p:spPr>
      </p:pic>
    </p:spTree>
    <p:extLst>
      <p:ext uri="{BB962C8B-B14F-4D97-AF65-F5344CB8AC3E}">
        <p14:creationId xmlns:p14="http://schemas.microsoft.com/office/powerpoint/2010/main" val="758060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20</a:t>
            </a:fld>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739"/>
            <a:ext cx="6858000" cy="3107437"/>
          </a:xfrm>
          <a:prstGeom prst="rect">
            <a:avLst/>
          </a:prstGeom>
        </p:spPr>
      </p:pic>
      <p:sp>
        <p:nvSpPr>
          <p:cNvPr id="7" name="TextBox 6"/>
          <p:cNvSpPr txBox="1"/>
          <p:nvPr/>
        </p:nvSpPr>
        <p:spPr>
          <a:xfrm>
            <a:off x="706582" y="3685309"/>
            <a:ext cx="5306291" cy="2893100"/>
          </a:xfrm>
          <a:prstGeom prst="rect">
            <a:avLst/>
          </a:prstGeom>
          <a:noFill/>
        </p:spPr>
        <p:txBody>
          <a:bodyPr wrap="square" rtlCol="0">
            <a:spAutoFit/>
          </a:bodyPr>
          <a:lstStyle/>
          <a:p>
            <a:r>
              <a:rPr lang="en-GB">
                <a:hlinkClick r:id="rId3"/>
              </a:rPr>
              <a:t>https://www.motional.io/</a:t>
            </a:r>
            <a:r>
              <a:rPr lang="en-GB"/>
              <a:t> </a:t>
            </a:r>
          </a:p>
          <a:p>
            <a:endParaRPr lang="en-GB"/>
          </a:p>
          <a:p>
            <a:endParaRPr lang="en-GB"/>
          </a:p>
          <a:p>
            <a:r>
              <a:rPr lang="en-GB"/>
              <a:t>This is for children who have been identified with SEMH needs.</a:t>
            </a:r>
          </a:p>
          <a:p>
            <a:r>
              <a:rPr lang="en-GB"/>
              <a:t>This needs completing a minimum of 3 times per year. This assessment is used for deciding if a child is suitable for Peacocks or Falcons and must be completed by the teacher as a baseline for concerns. Not all children will fit the criteria for created provision or nurture but this supports the graduated response. </a:t>
            </a:r>
          </a:p>
          <a:p>
            <a:r>
              <a:rPr lang="en-GB"/>
              <a:t>Please complete as evidence if you feel a child who is exhibiting these needs as evidence for </a:t>
            </a:r>
            <a:r>
              <a:rPr lang="en-GB" err="1"/>
              <a:t>SENCo</a:t>
            </a:r>
            <a:r>
              <a:rPr lang="en-GB"/>
              <a:t> referral. </a:t>
            </a:r>
          </a:p>
          <a:p>
            <a:r>
              <a:rPr lang="en-GB"/>
              <a:t>You do not need to upload these as they are saved on the site.</a:t>
            </a:r>
          </a:p>
        </p:txBody>
      </p:sp>
    </p:spTree>
    <p:extLst>
      <p:ext uri="{BB962C8B-B14F-4D97-AF65-F5344CB8AC3E}">
        <p14:creationId xmlns:p14="http://schemas.microsoft.com/office/powerpoint/2010/main" val="2070162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21</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1464733"/>
          </a:xfrm>
          <a:prstGeom prst="rect">
            <a:avLst/>
          </a:prstGeom>
        </p:spPr>
      </p:pic>
      <p:sp>
        <p:nvSpPr>
          <p:cNvPr id="4" name="TextBox 3"/>
          <p:cNvSpPr txBox="1"/>
          <p:nvPr/>
        </p:nvSpPr>
        <p:spPr>
          <a:xfrm>
            <a:off x="426243" y="2410313"/>
            <a:ext cx="6005513" cy="7417415"/>
          </a:xfrm>
          <a:prstGeom prst="rect">
            <a:avLst/>
          </a:prstGeom>
          <a:noFill/>
        </p:spPr>
        <p:txBody>
          <a:bodyPr wrap="square" lIns="91440" tIns="45720" rIns="91440" bIns="45720" rtlCol="0" anchor="t">
            <a:spAutoFit/>
          </a:bodyPr>
          <a:lstStyle/>
          <a:p>
            <a:r>
              <a:rPr lang="en-GB"/>
              <a:t>LOGIN:  admin@NG244HU  Password Kings2024!</a:t>
            </a:r>
          </a:p>
          <a:p>
            <a:endParaRPr lang="en-GB"/>
          </a:p>
          <a:p>
            <a:r>
              <a:rPr lang="en-GB"/>
              <a:t>To add a child go to:</a:t>
            </a:r>
          </a:p>
          <a:p>
            <a:r>
              <a:rPr lang="en-GB"/>
              <a:t>People-new child-complete the child’s details-then go to manage-enrol in as many required-turn settings and progress on-do not turn on ‘book’-then add the child to designated group. </a:t>
            </a:r>
          </a:p>
          <a:p>
            <a:r>
              <a:rPr lang="en-GB"/>
              <a:t>To start: </a:t>
            </a:r>
          </a:p>
          <a:p>
            <a:r>
              <a:rPr lang="en-GB"/>
              <a:t>Assessment needs to be completed first for both Literacy and Numeracy</a:t>
            </a:r>
          </a:p>
          <a:p>
            <a:endParaRPr lang="en-GB"/>
          </a:p>
          <a:p>
            <a:r>
              <a:rPr lang="en-GB"/>
              <a:t>Numeracy-completed by the child online ( child cannot have help) headphones are needed or a quiet space. They can pause and come back to the test at anytime. </a:t>
            </a:r>
          </a:p>
          <a:p>
            <a:r>
              <a:rPr lang="en-GB"/>
              <a:t> </a:t>
            </a:r>
          </a:p>
          <a:p>
            <a:r>
              <a:rPr lang="en-GB"/>
              <a:t>To track progress and schedule a test each half term. </a:t>
            </a:r>
          </a:p>
          <a:p>
            <a:r>
              <a:rPr lang="en-GB"/>
              <a:t>Click on the child-numeracy-full and detailed progress-tests</a:t>
            </a:r>
          </a:p>
          <a:p>
            <a:endParaRPr lang="en-GB"/>
          </a:p>
          <a:p>
            <a:endParaRPr lang="en-GB"/>
          </a:p>
          <a:p>
            <a:r>
              <a:rPr lang="en-GB"/>
              <a:t>To understand assessment grade:</a:t>
            </a:r>
          </a:p>
          <a:p>
            <a:r>
              <a:rPr lang="en-GB"/>
              <a:t>Go to home tab-resources-Numeracy placement test guide-page 2.</a:t>
            </a:r>
          </a:p>
          <a:p>
            <a:r>
              <a:rPr lang="en-GB"/>
              <a:t>This helps to track progress. This can then be added to provision map entry data box.</a:t>
            </a:r>
          </a:p>
          <a:p>
            <a:endParaRPr lang="en-GB"/>
          </a:p>
          <a:p>
            <a:endParaRPr lang="en-GB"/>
          </a:p>
          <a:p>
            <a:endParaRPr lang="en-GB"/>
          </a:p>
          <a:p>
            <a:endParaRPr lang="en-GB"/>
          </a:p>
          <a:p>
            <a:endParaRPr lang="en-GB"/>
          </a:p>
          <a:p>
            <a:r>
              <a:rPr lang="en-GB"/>
              <a:t>A programme of activities will be set up for each child to complete independently. </a:t>
            </a:r>
          </a:p>
          <a:p>
            <a:r>
              <a:rPr lang="en-GB"/>
              <a:t>Literacy-reading and spelling test to be completed with adult support to implement the assessment these scores must be uploaded onto the test scores before the child can start. Before they start, an adult must support them in choosing colours for the programme based on the child’s preference. </a:t>
            </a:r>
          </a:p>
          <a:p>
            <a:r>
              <a:rPr lang="en-GB"/>
              <a: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466" y="6852479"/>
            <a:ext cx="4031190" cy="97366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7289" y="4810356"/>
            <a:ext cx="1374735" cy="880567"/>
          </a:xfrm>
          <a:prstGeom prst="rect">
            <a:avLst/>
          </a:prstGeom>
        </p:spPr>
      </p:pic>
      <p:sp>
        <p:nvSpPr>
          <p:cNvPr id="7" name="Rectangle 6"/>
          <p:cNvSpPr/>
          <p:nvPr/>
        </p:nvSpPr>
        <p:spPr>
          <a:xfrm>
            <a:off x="1579033" y="1460203"/>
            <a:ext cx="3429000" cy="954107"/>
          </a:xfrm>
          <a:prstGeom prst="rect">
            <a:avLst/>
          </a:prstGeom>
        </p:spPr>
        <p:txBody>
          <a:bodyPr>
            <a:spAutoFit/>
          </a:bodyPr>
          <a:lstStyle/>
          <a:p>
            <a:r>
              <a:rPr lang="en-GB"/>
              <a:t>All guidance is in resources on the </a:t>
            </a:r>
            <a:r>
              <a:rPr lang="en-GB" err="1"/>
              <a:t>website.Please</a:t>
            </a:r>
            <a:r>
              <a:rPr lang="en-GB"/>
              <a:t> access resources tab help guides and videos. </a:t>
            </a:r>
          </a:p>
          <a:p>
            <a:r>
              <a:rPr lang="en-GB"/>
              <a:t>https://idlsgroup.com/</a:t>
            </a:r>
          </a:p>
        </p:txBody>
      </p:sp>
    </p:spTree>
    <p:extLst>
      <p:ext uri="{BB962C8B-B14F-4D97-AF65-F5344CB8AC3E}">
        <p14:creationId xmlns:p14="http://schemas.microsoft.com/office/powerpoint/2010/main" val="3859501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22</a:t>
            </a:fld>
            <a:endParaRPr lang="en-GB"/>
          </a:p>
        </p:txBody>
      </p:sp>
      <p:sp>
        <p:nvSpPr>
          <p:cNvPr id="3" name="TextBox 2"/>
          <p:cNvSpPr txBox="1"/>
          <p:nvPr/>
        </p:nvSpPr>
        <p:spPr>
          <a:xfrm>
            <a:off x="858982" y="3602181"/>
            <a:ext cx="5140037" cy="4462760"/>
          </a:xfrm>
          <a:prstGeom prst="rect">
            <a:avLst/>
          </a:prstGeom>
          <a:noFill/>
        </p:spPr>
        <p:txBody>
          <a:bodyPr wrap="square" rtlCol="0">
            <a:spAutoFit/>
          </a:bodyPr>
          <a:lstStyle/>
          <a:p>
            <a:r>
              <a:rPr lang="en-GB" sz="2400" u="sng"/>
              <a:t>Autism Progression Framework</a:t>
            </a:r>
          </a:p>
          <a:p>
            <a:r>
              <a:rPr lang="en-GB" sz="1600"/>
              <a:t>The file for this is in the SEN teams folder. Please complete an assessment for any child with Autism within your class. An initial base line should be completed ASAP.</a:t>
            </a:r>
          </a:p>
          <a:p>
            <a:endParaRPr lang="en-GB" sz="1600" u="sng"/>
          </a:p>
          <a:p>
            <a:r>
              <a:rPr lang="en-GB" sz="1600"/>
              <a:t>Then another assessment for each whole term.</a:t>
            </a:r>
          </a:p>
          <a:p>
            <a:r>
              <a:rPr lang="en-GB" sz="1600"/>
              <a:t>You DO NOT need to fill in every section. Only the sections the child is showing SEN needs in. </a:t>
            </a:r>
          </a:p>
          <a:p>
            <a:endParaRPr lang="en-GB" sz="1600"/>
          </a:p>
          <a:p>
            <a:r>
              <a:rPr lang="en-GB" sz="1600"/>
              <a:t>When this is complete-please save in the AET progression file using only initials in your class file</a:t>
            </a:r>
          </a:p>
          <a:p>
            <a:endParaRPr lang="en-GB" sz="1600"/>
          </a:p>
          <a:p>
            <a:r>
              <a:rPr lang="en-GB" sz="1600"/>
              <a:t>This document is crucial for assessment for children with Autism in our school. </a:t>
            </a:r>
          </a:p>
          <a:p>
            <a:endParaRPr lang="en-GB" sz="1800"/>
          </a:p>
          <a:p>
            <a:endParaRPr lang="en-GB" sz="180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911" y="675635"/>
            <a:ext cx="5514108" cy="2386219"/>
          </a:xfrm>
          <a:prstGeom prst="rect">
            <a:avLst/>
          </a:prstGeom>
        </p:spPr>
      </p:pic>
    </p:spTree>
    <p:extLst>
      <p:ext uri="{BB962C8B-B14F-4D97-AF65-F5344CB8AC3E}">
        <p14:creationId xmlns:p14="http://schemas.microsoft.com/office/powerpoint/2010/main" val="34554827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23</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93959"/>
            <a:ext cx="6858000" cy="3918081"/>
          </a:xfrm>
          <a:prstGeom prst="rect">
            <a:avLst/>
          </a:prstGeom>
        </p:spPr>
      </p:pic>
      <p:sp>
        <p:nvSpPr>
          <p:cNvPr id="4" name="TextBox 3"/>
          <p:cNvSpPr txBox="1"/>
          <p:nvPr/>
        </p:nvSpPr>
        <p:spPr>
          <a:xfrm>
            <a:off x="568036" y="706582"/>
            <a:ext cx="5818477" cy="2246769"/>
          </a:xfrm>
          <a:prstGeom prst="rect">
            <a:avLst/>
          </a:prstGeom>
          <a:noFill/>
        </p:spPr>
        <p:txBody>
          <a:bodyPr wrap="square" rtlCol="0">
            <a:spAutoFit/>
          </a:bodyPr>
          <a:lstStyle/>
          <a:p>
            <a:r>
              <a:rPr lang="en-GB"/>
              <a:t>Click on the little house Icon- Type name-term 1-personalised learning intentions. </a:t>
            </a:r>
          </a:p>
          <a:p>
            <a:r>
              <a:rPr lang="en-GB"/>
              <a:t>Click on the box you want to fill in and choose y for yes or n for no</a:t>
            </a:r>
          </a:p>
          <a:p>
            <a:endParaRPr lang="en-GB"/>
          </a:p>
          <a:p>
            <a:r>
              <a:rPr lang="en-GB"/>
              <a:t>Please the complete again for Autumn/Spring/Summer term..</a:t>
            </a:r>
          </a:p>
          <a:p>
            <a:endParaRPr lang="en-GB"/>
          </a:p>
          <a:p>
            <a:r>
              <a:rPr lang="en-GB"/>
              <a:t>Save each one in your AET class file in SEN AET file on Teams. </a:t>
            </a:r>
          </a:p>
          <a:p>
            <a:r>
              <a:rPr lang="en-GB"/>
              <a:t>Initials only!</a:t>
            </a:r>
          </a:p>
          <a:p>
            <a:endParaRPr lang="en-GB"/>
          </a:p>
          <a:p>
            <a:endParaRPr lang="en-GB"/>
          </a:p>
        </p:txBody>
      </p:sp>
    </p:spTree>
    <p:extLst>
      <p:ext uri="{BB962C8B-B14F-4D97-AF65-F5344CB8AC3E}">
        <p14:creationId xmlns:p14="http://schemas.microsoft.com/office/powerpoint/2010/main" val="2317487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24</a:t>
            </a:fld>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32290"/>
            <a:ext cx="6858000" cy="3723457"/>
          </a:xfrm>
          <a:prstGeom prst="rect">
            <a:avLst/>
          </a:prstGeom>
        </p:spPr>
      </p:pic>
      <p:sp>
        <p:nvSpPr>
          <p:cNvPr id="5" name="TextBox 4"/>
          <p:cNvSpPr txBox="1"/>
          <p:nvPr/>
        </p:nvSpPr>
        <p:spPr>
          <a:xfrm>
            <a:off x="1510145" y="637309"/>
            <a:ext cx="5056909" cy="369332"/>
          </a:xfrm>
          <a:prstGeom prst="rect">
            <a:avLst/>
          </a:prstGeom>
          <a:noFill/>
        </p:spPr>
        <p:txBody>
          <a:bodyPr wrap="square" rtlCol="0">
            <a:spAutoFit/>
          </a:bodyPr>
          <a:lstStyle/>
          <a:p>
            <a:r>
              <a:rPr lang="en-GB" sz="1800" u="sng"/>
              <a:t>Speech and Language referrals</a:t>
            </a:r>
          </a:p>
        </p:txBody>
      </p:sp>
      <p:sp>
        <p:nvSpPr>
          <p:cNvPr id="6" name="TextBox 5"/>
          <p:cNvSpPr txBox="1"/>
          <p:nvPr/>
        </p:nvSpPr>
        <p:spPr>
          <a:xfrm>
            <a:off x="360218" y="1177636"/>
            <a:ext cx="6026295" cy="1169551"/>
          </a:xfrm>
          <a:prstGeom prst="rect">
            <a:avLst/>
          </a:prstGeom>
          <a:noFill/>
        </p:spPr>
        <p:txBody>
          <a:bodyPr wrap="square" rtlCol="0">
            <a:spAutoFit/>
          </a:bodyPr>
          <a:lstStyle/>
          <a:p>
            <a:r>
              <a:rPr lang="en-GB"/>
              <a:t>Many children have SALT referrals in our school if you feel a child requires a SALT referral – please complete the following steps. Teacher  and TA’s can do these. Please upload any referral to CPOMS so Miss Jeffery can monitor these. I have downloaded the forms and checklist in the SEN SALT file.  </a:t>
            </a:r>
          </a:p>
        </p:txBody>
      </p:sp>
    </p:spTree>
    <p:extLst>
      <p:ext uri="{BB962C8B-B14F-4D97-AF65-F5344CB8AC3E}">
        <p14:creationId xmlns:p14="http://schemas.microsoft.com/office/powerpoint/2010/main" val="1859093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25</a:t>
            </a:fld>
            <a:endParaRPr lang="en-GB"/>
          </a:p>
        </p:txBody>
      </p:sp>
      <p:sp>
        <p:nvSpPr>
          <p:cNvPr id="3" name="TextBox 2"/>
          <p:cNvSpPr txBox="1"/>
          <p:nvPr/>
        </p:nvSpPr>
        <p:spPr>
          <a:xfrm>
            <a:off x="900545" y="872836"/>
            <a:ext cx="5485968" cy="8217634"/>
          </a:xfrm>
          <a:prstGeom prst="rect">
            <a:avLst/>
          </a:prstGeom>
          <a:noFill/>
        </p:spPr>
        <p:txBody>
          <a:bodyPr wrap="square" rtlCol="0">
            <a:spAutoFit/>
          </a:bodyPr>
          <a:lstStyle/>
          <a:p>
            <a:r>
              <a:rPr lang="en-GB" sz="2000" u="sng"/>
              <a:t>Who are your SEN children in your class? </a:t>
            </a:r>
          </a:p>
          <a:p>
            <a:endParaRPr lang="en-GB" sz="2000" u="sng"/>
          </a:p>
          <a:p>
            <a:endParaRPr lang="en-GB" sz="2000" u="sng"/>
          </a:p>
          <a:p>
            <a:r>
              <a:rPr lang="en-GB" sz="1800"/>
              <a:t>To find who the children are in your class at present.</a:t>
            </a:r>
          </a:p>
          <a:p>
            <a:r>
              <a:rPr lang="en-GB" sz="1800"/>
              <a:t>Please do the following :</a:t>
            </a:r>
          </a:p>
          <a:p>
            <a:endParaRPr lang="en-GB" sz="1800"/>
          </a:p>
          <a:p>
            <a:r>
              <a:rPr lang="en-GB" sz="1800"/>
              <a:t>Login to </a:t>
            </a:r>
            <a:r>
              <a:rPr lang="en-GB" sz="1800" err="1"/>
              <a:t>SchloarPack</a:t>
            </a:r>
            <a:r>
              <a:rPr lang="en-GB" sz="1800"/>
              <a:t> </a:t>
            </a:r>
          </a:p>
          <a:p>
            <a:endParaRPr lang="en-GB" sz="1800"/>
          </a:p>
          <a:p>
            <a:pPr marL="285750" indent="-285750">
              <a:buFont typeface="Arial" panose="020B0604020202020204" pitchFamily="34" charset="0"/>
              <a:buChar char="•"/>
            </a:pPr>
            <a:r>
              <a:rPr lang="en-GB" sz="1800"/>
              <a:t>Choose reporting</a:t>
            </a:r>
          </a:p>
          <a:p>
            <a:pPr marL="285750" indent="-285750">
              <a:buFont typeface="Arial" panose="020B0604020202020204" pitchFamily="34" charset="0"/>
              <a:buChar char="•"/>
            </a:pPr>
            <a:endParaRPr lang="en-GB" sz="1800"/>
          </a:p>
          <a:p>
            <a:pPr marL="285750" indent="-285750">
              <a:buFont typeface="Arial" panose="020B0604020202020204" pitchFamily="34" charset="0"/>
              <a:buChar char="•"/>
            </a:pPr>
            <a:r>
              <a:rPr lang="en-GB" sz="1800"/>
              <a:t>Choose data playground</a:t>
            </a:r>
          </a:p>
          <a:p>
            <a:pPr marL="285750" indent="-285750">
              <a:buFont typeface="Arial" panose="020B0604020202020204" pitchFamily="34" charset="0"/>
              <a:buChar char="•"/>
            </a:pPr>
            <a:endParaRPr lang="en-GB" sz="1800"/>
          </a:p>
          <a:p>
            <a:pPr marL="285750" indent="-285750">
              <a:buFont typeface="Arial" panose="020B0604020202020204" pitchFamily="34" charset="0"/>
              <a:buChar char="•"/>
            </a:pPr>
            <a:r>
              <a:rPr lang="en-GB" sz="1800"/>
              <a:t>Choose your class name</a:t>
            </a:r>
          </a:p>
          <a:p>
            <a:endParaRPr lang="en-GB" sz="1800"/>
          </a:p>
          <a:p>
            <a:r>
              <a:rPr lang="en-GB" sz="1800"/>
              <a:t>This will give a visual list</a:t>
            </a:r>
          </a:p>
          <a:p>
            <a:endParaRPr lang="en-GB" sz="1800"/>
          </a:p>
          <a:p>
            <a:r>
              <a:rPr lang="en-GB" sz="1800"/>
              <a:t>To see your class list of SEN children and their needs:</a:t>
            </a:r>
          </a:p>
          <a:p>
            <a:endParaRPr lang="en-GB" sz="1800"/>
          </a:p>
          <a:p>
            <a:pPr marL="285750" indent="-285750">
              <a:buFont typeface="Arial" panose="020B0604020202020204" pitchFamily="34" charset="0"/>
              <a:buChar char="•"/>
            </a:pPr>
            <a:r>
              <a:rPr lang="en-GB" sz="1800"/>
              <a:t>Choose reporting</a:t>
            </a:r>
          </a:p>
          <a:p>
            <a:pPr marL="285750" indent="-285750">
              <a:buFont typeface="Arial" panose="020B0604020202020204" pitchFamily="34" charset="0"/>
              <a:buChar char="•"/>
            </a:pPr>
            <a:endParaRPr lang="en-GB" sz="1800"/>
          </a:p>
          <a:p>
            <a:pPr marL="285750" indent="-285750">
              <a:buFont typeface="Arial" panose="020B0604020202020204" pitchFamily="34" charset="0"/>
              <a:buChar char="•"/>
            </a:pPr>
            <a:r>
              <a:rPr lang="en-GB" sz="1800"/>
              <a:t>Choose SEN</a:t>
            </a:r>
          </a:p>
          <a:p>
            <a:pPr marL="285750" indent="-285750">
              <a:buFont typeface="Arial" panose="020B0604020202020204" pitchFamily="34" charset="0"/>
              <a:buChar char="•"/>
            </a:pPr>
            <a:endParaRPr lang="en-GB" sz="1800"/>
          </a:p>
          <a:p>
            <a:pPr marL="285750" indent="-285750">
              <a:buFont typeface="Arial" panose="020B0604020202020204" pitchFamily="34" charset="0"/>
              <a:buChar char="•"/>
            </a:pPr>
            <a:r>
              <a:rPr lang="en-GB" sz="1800"/>
              <a:t>Filter to your class name. </a:t>
            </a:r>
          </a:p>
          <a:p>
            <a:pPr marL="285750" indent="-285750">
              <a:buFont typeface="Arial" panose="020B0604020202020204" pitchFamily="34" charset="0"/>
              <a:buChar char="•"/>
            </a:pPr>
            <a:endParaRPr lang="en-GB" sz="1800"/>
          </a:p>
          <a:p>
            <a:r>
              <a:rPr lang="en-GB" sz="1800"/>
              <a:t>Codes explained on next slide.</a:t>
            </a:r>
          </a:p>
          <a:p>
            <a:endParaRPr lang="en-GB" sz="1800"/>
          </a:p>
          <a:p>
            <a:endParaRPr lang="en-GB" sz="1800"/>
          </a:p>
          <a:p>
            <a:endParaRPr lang="en-GB" sz="1800"/>
          </a:p>
        </p:txBody>
      </p:sp>
    </p:spTree>
    <p:extLst>
      <p:ext uri="{BB962C8B-B14F-4D97-AF65-F5344CB8AC3E}">
        <p14:creationId xmlns:p14="http://schemas.microsoft.com/office/powerpoint/2010/main" val="3683146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26</a:t>
            </a:fld>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13569"/>
            <a:ext cx="6655253" cy="8989414"/>
          </a:xfrm>
          <a:prstGeom prst="rect">
            <a:avLst/>
          </a:prstGeom>
        </p:spPr>
      </p:pic>
    </p:spTree>
    <p:extLst>
      <p:ext uri="{BB962C8B-B14F-4D97-AF65-F5344CB8AC3E}">
        <p14:creationId xmlns:p14="http://schemas.microsoft.com/office/powerpoint/2010/main" val="809459031"/>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9FC4501E5DA46459A2AA99B847F9E13" ma:contentTypeVersion="4" ma:contentTypeDescription="Create a new document." ma:contentTypeScope="" ma:versionID="5ec457e643e944351be98a54bea0c631">
  <xsd:schema xmlns:xsd="http://www.w3.org/2001/XMLSchema" xmlns:xs="http://www.w3.org/2001/XMLSchema" xmlns:p="http://schemas.microsoft.com/office/2006/metadata/properties" xmlns:ns2="a7fbf3d5-cb65-4aa0-99d5-ed7f9bf8aed6" targetNamespace="http://schemas.microsoft.com/office/2006/metadata/properties" ma:root="true" ma:fieldsID="c87ea59e7ed3f64a3335a9c8e2a3f22e" ns2:_="">
    <xsd:import namespace="a7fbf3d5-cb65-4aa0-99d5-ed7f9bf8aed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fbf3d5-cb65-4aa0-99d5-ed7f9bf8ae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DF238C0-645E-4510-AEF6-A874273AB7A2}">
  <ds:schemaRefs>
    <ds:schemaRef ds:uri="http://schemas.microsoft.com/sharepoint/v3/contenttype/forms"/>
  </ds:schemaRefs>
</ds:datastoreItem>
</file>

<file path=customXml/itemProps2.xml><?xml version="1.0" encoding="utf-8"?>
<ds:datastoreItem xmlns:ds="http://schemas.openxmlformats.org/officeDocument/2006/customXml" ds:itemID="{47291864-41B3-4E89-B744-A14545049083}">
  <ds:schemaRefs>
    <ds:schemaRef ds:uri="a7fbf3d5-cb65-4aa0-99d5-ed7f9bf8aed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412856B-DF13-4DB8-87AA-5F060602F6A8}">
  <ds:schemaRefs>
    <ds:schemaRef ds:uri="5abe1c93-7f68-41f5-85df-6e3cf22f5652"/>
    <ds:schemaRef ds:uri="6bf4840f-7385-4604-8c87-25e3f0f45a9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TotalTime>
  <Words>2787</Words>
  <Application>Microsoft Office PowerPoint</Application>
  <PresentationFormat>A4 Paper (210x297 mm)</PresentationFormat>
  <Paragraphs>250</Paragraphs>
  <Slides>26</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Bradley Hand ITC</vt:lpstr>
      <vt:lpstr>Calibri</vt:lpstr>
      <vt:lpstr>Courier New</vt:lpstr>
      <vt:lpstr>Gill Sans MT</vt:lpstr>
      <vt:lpstr>Noto Sans Symbols</vt:lpstr>
      <vt:lpstr>Segoe UI</vt:lpstr>
      <vt:lpstr>Symbol</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KIN - Colette Boness</cp:lastModifiedBy>
  <cp:revision>40</cp:revision>
  <cp:lastPrinted>2022-02-22T10:32:26Z</cp:lastPrinted>
  <dcterms:created xsi:type="dcterms:W3CDTF">2019-09-08T11:45:21Z</dcterms:created>
  <dcterms:modified xsi:type="dcterms:W3CDTF">2026-01-27T14:59:00Z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0x01010099FC4501E5DA46459A2AA99B847F9E13</vt:lpwstr>
  </property>
</Properties>
</file>